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3" r:id="rId4"/>
    <p:sldId id="267" r:id="rId5"/>
    <p:sldId id="259" r:id="rId6"/>
    <p:sldId id="258" r:id="rId7"/>
    <p:sldId id="257" r:id="rId8"/>
    <p:sldId id="264" r:id="rId9"/>
    <p:sldId id="260" r:id="rId10"/>
    <p:sldId id="262" r:id="rId11"/>
    <p:sldId id="265" r:id="rId12"/>
    <p:sldId id="261" r:id="rId13"/>
    <p:sldId id="273" r:id="rId14"/>
    <p:sldId id="272" r:id="rId15"/>
    <p:sldId id="271" r:id="rId16"/>
    <p:sldId id="270" r:id="rId17"/>
    <p:sldId id="269"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sorterViewPr>
    <p:cViewPr>
      <p:scale>
        <a:sx n="100" d="100"/>
        <a:sy n="100" d="100"/>
      </p:scale>
      <p:origin x="0" y="26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4EC80-DB74-4815-953F-0583AC883EB5}"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134550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4EC80-DB74-4815-953F-0583AC883EB5}"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277377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4EC80-DB74-4815-953F-0583AC883EB5}"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165171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4EC80-DB74-4815-953F-0583AC883EB5}"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15175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4EC80-DB74-4815-953F-0583AC883EB5}"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236129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4EC80-DB74-4815-953F-0583AC883EB5}"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88937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4EC80-DB74-4815-953F-0583AC883EB5}"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204783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4EC80-DB74-4815-953F-0583AC883EB5}"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1924979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4EC80-DB74-4815-953F-0583AC883EB5}"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35112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4EC80-DB74-4815-953F-0583AC883EB5}"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400414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4EC80-DB74-4815-953F-0583AC883EB5}"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22D33-E9FE-4FE0-B531-8EC954A37B50}" type="slidenum">
              <a:rPr lang="en-US" smtClean="0"/>
              <a:t>‹#›</a:t>
            </a:fld>
            <a:endParaRPr lang="en-US"/>
          </a:p>
        </p:txBody>
      </p:sp>
    </p:spTree>
    <p:extLst>
      <p:ext uri="{BB962C8B-B14F-4D97-AF65-F5344CB8AC3E}">
        <p14:creationId xmlns:p14="http://schemas.microsoft.com/office/powerpoint/2010/main" val="427223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4EC80-DB74-4815-953F-0583AC883EB5}" type="datetimeFigureOut">
              <a:rPr lang="en-US" smtClean="0"/>
              <a:t>8/1/2016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22D33-E9FE-4FE0-B531-8EC954A37B50}" type="slidenum">
              <a:rPr lang="en-US" smtClean="0"/>
              <a:t>‹#›</a:t>
            </a:fld>
            <a:endParaRPr lang="en-US"/>
          </a:p>
        </p:txBody>
      </p:sp>
    </p:spTree>
    <p:extLst>
      <p:ext uri="{BB962C8B-B14F-4D97-AF65-F5344CB8AC3E}">
        <p14:creationId xmlns:p14="http://schemas.microsoft.com/office/powerpoint/2010/main" val="1292484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524470"/>
            <a:ext cx="6477000" cy="923330"/>
          </a:xfrm>
          <a:prstGeom prst="rect">
            <a:avLst/>
          </a:prstGeom>
          <a:noFill/>
        </p:spPr>
        <p:txBody>
          <a:bodyPr wrap="square" rtlCol="0">
            <a:spAutoFit/>
          </a:bodyPr>
          <a:lstStyle/>
          <a:p>
            <a:r>
              <a:rPr lang="en-US" sz="5400" b="1" dirty="0" smtClean="0">
                <a:latin typeface="Verdana" panose="020B0604030504040204" pitchFamily="34" charset="0"/>
                <a:ea typeface="Verdana" panose="020B0604030504040204" pitchFamily="34" charset="0"/>
                <a:cs typeface="Verdana" panose="020B0604030504040204" pitchFamily="34" charset="0"/>
              </a:rPr>
              <a:t>Fishing Methods</a:t>
            </a:r>
            <a:endParaRPr lang="en-US" sz="5400" b="1" dirty="0">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Purse seine fishing vessels catch nearly 62% of the 4.2 million tons of tuna caught globally every year. To have the meaningful impact we all seek, NGOs need to collaborate on and advocate for outcomes and policies where we share common ground. Photo by Jeff Muir (2012), courtesy of ISS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20" y="1676400"/>
            <a:ext cx="6705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55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m.greenpeace.org/eastasia/ReSizes/IPadFullSize/Global/eastasia/photos/oceans/ocean%20to%20market/GP04B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178618"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1143000"/>
            <a:ext cx="2895600" cy="4154984"/>
          </a:xfrm>
          <a:prstGeom prst="rect">
            <a:avLst/>
          </a:prstGeom>
          <a:noFill/>
        </p:spPr>
        <p:txBody>
          <a:bodyPr wrap="square" rtlCol="0">
            <a:spAutoFit/>
          </a:bodyPr>
          <a:lstStyle/>
          <a:p>
            <a:r>
              <a:rPr lang="en-US" sz="4400" b="1" dirty="0" smtClean="0">
                <a:latin typeface="Verdana" panose="020B0604030504040204" pitchFamily="34" charset="0"/>
                <a:ea typeface="Verdana" panose="020B0604030504040204" pitchFamily="34" charset="0"/>
                <a:cs typeface="Verdana" panose="020B0604030504040204" pitchFamily="34" charset="0"/>
              </a:rPr>
              <a:t>Fish go toward the bottom of the net</a:t>
            </a:r>
            <a:endParaRPr lang="en-US" sz="4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741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 illustration of how purse-seine fishing can allow some dolphins to escape while tuna are caught, as long as the dolphins can swim fast enough to escape the closing 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98120"/>
            <a:ext cx="4876800" cy="6096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 y="1813560"/>
            <a:ext cx="3429000" cy="2308324"/>
          </a:xfrm>
          <a:prstGeom prst="rect">
            <a:avLst/>
          </a:prstGeom>
          <a:noFill/>
        </p:spPr>
        <p:txBody>
          <a:bodyPr wrap="square" rtlCol="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“Backing Down” – lets dolphins out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7470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ploadedImages/Divisions/PRD/Programs/ETP_Cetacean_Assessment/clip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 y="1569720"/>
            <a:ext cx="7467600" cy="497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52400"/>
            <a:ext cx="8397240" cy="1200329"/>
          </a:xfrm>
          <a:prstGeom prst="rect">
            <a:avLst/>
          </a:prstGeom>
          <a:noFill/>
        </p:spPr>
        <p:txBody>
          <a:bodyPr wrap="square" rtlCol="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“Backing Down” – lets dolphins out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5551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fs2.american.edu/vconn/www/seafood/images/Chalut%20de%20fon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350054" cy="585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975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nwilsonphoto.com/MWW76/030-russian%20dragger%20stern%20view-nwlson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169067" cy="496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554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reenpeace.org/new-zealand/community_images/77/34977/53470_1011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5715000" cy="320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1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assets.worldwildlife.org/photos/888/images/story_full_width/bycatch-causesHI_230599.jpg?13455328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7493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0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byca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bycat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http://ocean.si.edu/sites/default/files/styles/colorbox_full/public/photos/BycatchSkateCroppedRotates_0.jpg?itok=zawu6z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 y="2209800"/>
            <a:ext cx="7143750" cy="4381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518159" y="343218"/>
            <a:ext cx="8031479" cy="1569660"/>
          </a:xfrm>
          <a:prstGeom prst="rect">
            <a:avLst/>
          </a:prstGeom>
          <a:noFill/>
        </p:spPr>
        <p:txBody>
          <a:bodyPr wrap="square" rtlCol="0">
            <a:spAutoFit/>
          </a:bodyPr>
          <a:lstStyle/>
          <a:p>
            <a:r>
              <a:rPr lang="en-US" sz="3200" b="1" i="1" dirty="0" smtClean="0">
                <a:latin typeface="Verdana" panose="020B0604030504040204" pitchFamily="34" charset="0"/>
                <a:ea typeface="Verdana" panose="020B0604030504040204" pitchFamily="34" charset="0"/>
                <a:cs typeface="Verdana" panose="020B0604030504040204" pitchFamily="34" charset="0"/>
              </a:rPr>
              <a:t>16-32% </a:t>
            </a:r>
            <a:r>
              <a:rPr lang="en-US" sz="3200" i="1" dirty="0" smtClean="0">
                <a:latin typeface="Verdana" panose="020B0604030504040204" pitchFamily="34" charset="0"/>
                <a:ea typeface="Verdana" panose="020B0604030504040204" pitchFamily="34" charset="0"/>
                <a:cs typeface="Verdana" panose="020B0604030504040204" pitchFamily="34" charset="0"/>
              </a:rPr>
              <a:t>of the Roughly </a:t>
            </a:r>
            <a:r>
              <a:rPr lang="en-US" sz="3200" i="1" dirty="0">
                <a:latin typeface="Verdana" panose="020B0604030504040204" pitchFamily="34" charset="0"/>
                <a:ea typeface="Verdana" panose="020B0604030504040204" pitchFamily="34" charset="0"/>
                <a:cs typeface="Verdana" panose="020B0604030504040204" pitchFamily="34" charset="0"/>
              </a:rPr>
              <a:t>2.3 billion pounds of seafood </a:t>
            </a:r>
            <a:r>
              <a:rPr lang="en-US" sz="3200" i="1" dirty="0" smtClean="0">
                <a:latin typeface="Verdana" panose="020B0604030504040204" pitchFamily="34" charset="0"/>
                <a:ea typeface="Verdana" panose="020B0604030504040204" pitchFamily="34" charset="0"/>
                <a:cs typeface="Verdana" panose="020B0604030504040204" pitchFamily="34" charset="0"/>
              </a:rPr>
              <a:t>lost as </a:t>
            </a:r>
            <a:r>
              <a:rPr lang="en-US" sz="3200" b="1" i="1" dirty="0" smtClean="0">
                <a:latin typeface="Verdana" panose="020B0604030504040204" pitchFamily="34" charset="0"/>
                <a:ea typeface="Verdana" panose="020B0604030504040204" pitchFamily="34" charset="0"/>
                <a:cs typeface="Verdana" panose="020B0604030504040204" pitchFamily="34" charset="0"/>
              </a:rPr>
              <a:t>Bycatch</a:t>
            </a:r>
          </a:p>
          <a:p>
            <a:r>
              <a:rPr lang="en-US" sz="3200" i="1" dirty="0" smtClean="0">
                <a:latin typeface="Verdana" panose="020B0604030504040204" pitchFamily="34" charset="0"/>
                <a:ea typeface="Verdana" panose="020B0604030504040204" pitchFamily="34" charset="0"/>
                <a:cs typeface="Verdana" panose="020B0604030504040204" pitchFamily="34" charset="0"/>
              </a:rPr>
              <a:t> </a:t>
            </a:r>
            <a:r>
              <a:rPr lang="en-US" sz="3200" i="1" dirty="0">
                <a:latin typeface="Verdana" panose="020B0604030504040204" pitchFamily="34" charset="0"/>
                <a:ea typeface="Verdana" panose="020B0604030504040204" pitchFamily="34" charset="0"/>
                <a:cs typeface="Verdana" panose="020B0604030504040204" pitchFamily="34" charset="0"/>
              </a:rPr>
              <a:t>each </a:t>
            </a:r>
            <a:r>
              <a:rPr lang="en-US" sz="3200" i="1" dirty="0" smtClean="0">
                <a:latin typeface="Verdana" panose="020B0604030504040204" pitchFamily="34" charset="0"/>
                <a:ea typeface="Verdana" panose="020B0604030504040204" pitchFamily="34" charset="0"/>
                <a:cs typeface="Verdana" panose="020B0604030504040204" pitchFamily="34" charset="0"/>
              </a:rPr>
              <a:t>year</a:t>
            </a:r>
            <a:endParaRPr lang="en-US" sz="3200" b="1"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7984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d2ouvy59p0dg6k.cloudfront.net/img/original/108789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198"/>
            <a:ext cx="8040122" cy="53807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2991361" y="133141"/>
            <a:ext cx="3124200" cy="830997"/>
          </a:xfrm>
          <a:prstGeom prst="rect">
            <a:avLst/>
          </a:prstGeom>
          <a:noFill/>
        </p:spPr>
        <p:txBody>
          <a:bodyPr wrap="square" rtlCol="0">
            <a:spAutoFit/>
          </a:bodyPr>
          <a:lstStyle/>
          <a:p>
            <a:r>
              <a:rPr lang="en-US" sz="4800" b="1" dirty="0" smtClean="0">
                <a:latin typeface="Verdana" panose="020B0604030504040204" pitchFamily="34" charset="0"/>
                <a:ea typeface="Verdana" panose="020B0604030504040204" pitchFamily="34" charset="0"/>
                <a:cs typeface="Verdana" panose="020B0604030504040204" pitchFamily="34" charset="0"/>
              </a:rPr>
              <a:t>Bycatch</a:t>
            </a:r>
            <a:endParaRPr lang="en-US" sz="4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1640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api.hub.jhu.edu/factory/sites/default/files/styles/landscape/public/bycatch.jpg?itok=F5KoZa0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36320"/>
            <a:ext cx="8305800" cy="5537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2991361" y="133141"/>
            <a:ext cx="3124200" cy="830997"/>
          </a:xfrm>
          <a:prstGeom prst="rect">
            <a:avLst/>
          </a:prstGeom>
          <a:noFill/>
        </p:spPr>
        <p:txBody>
          <a:bodyPr wrap="square" rtlCol="0">
            <a:spAutoFit/>
          </a:bodyPr>
          <a:lstStyle/>
          <a:p>
            <a:r>
              <a:rPr lang="en-US" sz="4800" b="1" dirty="0" smtClean="0">
                <a:latin typeface="Verdana" panose="020B0604030504040204" pitchFamily="34" charset="0"/>
                <a:ea typeface="Verdana" panose="020B0604030504040204" pitchFamily="34" charset="0"/>
                <a:cs typeface="Verdana" panose="020B0604030504040204" pitchFamily="34" charset="0"/>
              </a:rPr>
              <a:t>Bycatch</a:t>
            </a:r>
            <a:endParaRPr lang="en-US" sz="4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99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ages.slideplayer.com/29/9439321/slides/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36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fma.gov.au/wp-content/uploads/2014/03/Midwater-trawl-Scalefish-s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9" y="228600"/>
            <a:ext cx="9209785"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55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imgur.com/VV8kF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49071"/>
            <a:ext cx="9067800" cy="59394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47900" y="89892"/>
            <a:ext cx="4724400" cy="707886"/>
          </a:xfrm>
          <a:prstGeom prst="rect">
            <a:avLst/>
          </a:prstGeom>
          <a:noFill/>
        </p:spPr>
        <p:txBody>
          <a:bodyPr wrap="square" rtlCol="0">
            <a:spAutoFit/>
          </a:bodyPr>
          <a:lstStyle/>
          <a:p>
            <a:r>
              <a:rPr lang="en-US" sz="4000" b="1" dirty="0" smtClean="0">
                <a:latin typeface="Verdana" panose="020B0604030504040204" pitchFamily="34" charset="0"/>
                <a:ea typeface="Verdana" panose="020B0604030504040204" pitchFamily="34" charset="0"/>
                <a:cs typeface="Verdana" panose="020B0604030504040204" pitchFamily="34" charset="0"/>
              </a:rPr>
              <a:t>Ocean long line</a:t>
            </a:r>
            <a:endParaRPr lang="en-US" sz="4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0248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ma.org/herring/harvest_and_processing/weirs/weir_aerial_ill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162800" cy="477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304799"/>
            <a:ext cx="3352800" cy="769441"/>
          </a:xfrm>
          <a:prstGeom prst="rect">
            <a:avLst/>
          </a:prstGeom>
          <a:noFill/>
        </p:spPr>
        <p:txBody>
          <a:bodyPr wrap="square" rtlCol="0">
            <a:spAutoFit/>
          </a:bodyPr>
          <a:lstStyle/>
          <a:p>
            <a:r>
              <a:rPr lang="en-US" sz="4400" b="1" dirty="0" smtClean="0">
                <a:latin typeface="Verdana" panose="020B0604030504040204" pitchFamily="34" charset="0"/>
                <a:ea typeface="Verdana" panose="020B0604030504040204" pitchFamily="34" charset="0"/>
                <a:cs typeface="Verdana" panose="020B0604030504040204" pitchFamily="34" charset="0"/>
              </a:rPr>
              <a:t>Weir  Net</a:t>
            </a:r>
            <a:endParaRPr lang="en-US" sz="4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788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xinhaicorp.com/uploads/allimg/131016/1-131016142RY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7467600" cy="5600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8900" y="228599"/>
            <a:ext cx="4152900" cy="769441"/>
          </a:xfrm>
          <a:prstGeom prst="rect">
            <a:avLst/>
          </a:prstGeom>
          <a:noFill/>
        </p:spPr>
        <p:txBody>
          <a:bodyPr wrap="square" rtlCol="0">
            <a:spAutoFit/>
          </a:bodyPr>
          <a:lstStyle/>
          <a:p>
            <a:r>
              <a:rPr lang="en-US" sz="4400" b="1" dirty="0" smtClean="0">
                <a:latin typeface="Verdana" panose="020B0604030504040204" pitchFamily="34" charset="0"/>
                <a:ea typeface="Verdana" panose="020B0604030504040204" pitchFamily="34" charset="0"/>
                <a:cs typeface="Verdana" panose="020B0604030504040204" pitchFamily="34" charset="0"/>
              </a:rPr>
              <a:t>Purse Seine</a:t>
            </a:r>
            <a:endParaRPr lang="en-US" sz="4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3707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qcseafoods.com/wp-content/uploads/2013/03/seiner_dr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7166996" cy="43463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8900" y="228599"/>
            <a:ext cx="4152900" cy="769441"/>
          </a:xfrm>
          <a:prstGeom prst="rect">
            <a:avLst/>
          </a:prstGeom>
          <a:noFill/>
        </p:spPr>
        <p:txBody>
          <a:bodyPr wrap="square" rtlCol="0">
            <a:spAutoFit/>
          </a:bodyPr>
          <a:lstStyle/>
          <a:p>
            <a:r>
              <a:rPr lang="en-US" sz="4400" b="1" dirty="0" smtClean="0">
                <a:latin typeface="Verdana" panose="020B0604030504040204" pitchFamily="34" charset="0"/>
                <a:ea typeface="Verdana" panose="020B0604030504040204" pitchFamily="34" charset="0"/>
                <a:cs typeface="Verdana" panose="020B0604030504040204" pitchFamily="34" charset="0"/>
              </a:rPr>
              <a:t>Purse Seine</a:t>
            </a:r>
            <a:endParaRPr lang="en-US" sz="4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81902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fma.gov.au/wp-content/uploads/2014/03/Purse-se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 y="223648"/>
            <a:ext cx="8901448" cy="632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26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wfsc.noaa.gov/uploadedImages/Divisions/PRD/Programs/ETP_Cetacean_Assessment/clip_image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91055"/>
            <a:ext cx="6172200" cy="50200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8900" y="228599"/>
            <a:ext cx="4152900" cy="769441"/>
          </a:xfrm>
          <a:prstGeom prst="rect">
            <a:avLst/>
          </a:prstGeom>
          <a:noFill/>
        </p:spPr>
        <p:txBody>
          <a:bodyPr wrap="square" rtlCol="0">
            <a:spAutoFit/>
          </a:bodyPr>
          <a:lstStyle/>
          <a:p>
            <a:r>
              <a:rPr lang="en-US" sz="4400" b="1" dirty="0" smtClean="0">
                <a:latin typeface="Verdana" panose="020B0604030504040204" pitchFamily="34" charset="0"/>
                <a:ea typeface="Verdana" panose="020B0604030504040204" pitchFamily="34" charset="0"/>
                <a:cs typeface="Verdana" panose="020B0604030504040204" pitchFamily="34" charset="0"/>
              </a:rPr>
              <a:t>Purse Seine</a:t>
            </a:r>
            <a:endParaRPr lang="en-US" sz="4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5564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55</Words>
  <Application>Microsoft Office PowerPoint</Application>
  <PresentationFormat>On-screen Show (4:3)</PresentationFormat>
  <Paragraphs>13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7</cp:revision>
  <dcterms:created xsi:type="dcterms:W3CDTF">2016-08-02T00:48:33Z</dcterms:created>
  <dcterms:modified xsi:type="dcterms:W3CDTF">2016-08-02T01:58:00Z</dcterms:modified>
</cp:coreProperties>
</file>