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BC7D0-F213-44C3-A7F2-539AA5E37F57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A64B9-031E-4EAD-B3D0-845580C24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3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705445-DACA-435C-95BD-69D45652CB3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Supplies: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Inflatable globe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Mounted globe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Colored beads (blue and brown at least; option for white and green also)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4 pipe cleaners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0DC5A0-327F-45E7-891E-4CC326BCC5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Supplies: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Inflatable globe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Mounted globe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Colored beads (blue and brown at least; option for white and green also)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4 pipe cleaners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1-L beaker or Erlenmeyer flask, filled with blue-colored water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salt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25 or 50 ml graduated cylinder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Ice packs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10 ml graduated cylinder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Eyedropper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2-gallon bucket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0EB860-CB2A-4E3A-AD5B-4D925D8163F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Supplies: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1-L beaker or Erlenmeyer flask, filled with blue-colored water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salt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25 or 50 ml graduated cylinder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Ice packs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10 ml graduated cylinder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Eyedropper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2-gallon bucket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F6368-62BC-4FD1-B8EF-4AC415B647B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A802-EE65-4C3A-9A96-9C9392F99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8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F6368-62BC-4FD1-B8EF-4AC415B647B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A802-EE65-4C3A-9A96-9C9392F99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0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F6368-62BC-4FD1-B8EF-4AC415B647B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A802-EE65-4C3A-9A96-9C9392F99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2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F6368-62BC-4FD1-B8EF-4AC415B647B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A802-EE65-4C3A-9A96-9C9392F99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8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F6368-62BC-4FD1-B8EF-4AC415B647B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A802-EE65-4C3A-9A96-9C9392F99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0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F6368-62BC-4FD1-B8EF-4AC415B647B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A802-EE65-4C3A-9A96-9C9392F99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3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F6368-62BC-4FD1-B8EF-4AC415B647B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A802-EE65-4C3A-9A96-9C9392F99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7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F6368-62BC-4FD1-B8EF-4AC415B647B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A802-EE65-4C3A-9A96-9C9392F99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2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F6368-62BC-4FD1-B8EF-4AC415B647B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A802-EE65-4C3A-9A96-9C9392F99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1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F6368-62BC-4FD1-B8EF-4AC415B647B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A802-EE65-4C3A-9A96-9C9392F99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F6368-62BC-4FD1-B8EF-4AC415B647B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A802-EE65-4C3A-9A96-9C9392F99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F6368-62BC-4FD1-B8EF-4AC415B647B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8A802-EE65-4C3A-9A96-9C9392F99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5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spinningGlob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4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6" descr="Earth2_from_Terra_20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8"/>
          <a:stretch>
            <a:fillRect/>
          </a:stretch>
        </p:blipFill>
        <p:spPr bwMode="auto">
          <a:xfrm>
            <a:off x="0" y="1676400"/>
            <a:ext cx="457993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7" descr="Earth1_from_Terra_20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98625"/>
            <a:ext cx="457041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81000" y="457200"/>
            <a:ext cx="6019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Planet </a:t>
            </a:r>
            <a:r>
              <a:rPr lang="en-US" sz="48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Earth???</a:t>
            </a:r>
            <a:endParaRPr lang="en-US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04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pinningGlob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4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81000" y="4572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b="1">
                <a:latin typeface="Comic Sans MS" pitchFamily="66" charset="0"/>
              </a:rPr>
              <a:t>The </a:t>
            </a:r>
            <a:r>
              <a:rPr lang="en-US" sz="4400" b="1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Blue </a:t>
            </a:r>
            <a:r>
              <a:rPr lang="en-US" sz="4400" b="1">
                <a:latin typeface="Comic Sans MS" pitchFamily="66" charset="0"/>
              </a:rPr>
              <a:t>Planet</a:t>
            </a:r>
          </a:p>
        </p:txBody>
      </p:sp>
      <p:sp>
        <p:nvSpPr>
          <p:cNvPr id="5124" name="Oval 6"/>
          <p:cNvSpPr>
            <a:spLocks noChangeArrowheads="1"/>
          </p:cNvSpPr>
          <p:nvPr/>
        </p:nvSpPr>
        <p:spPr bwMode="auto">
          <a:xfrm>
            <a:off x="762000" y="1524000"/>
            <a:ext cx="4570413" cy="45704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2" name="PubPieSlice" descr="Large confetti"/>
          <p:cNvSpPr>
            <a:spLocks noEditPoints="1" noChangeArrowheads="1"/>
          </p:cNvSpPr>
          <p:nvPr/>
        </p:nvSpPr>
        <p:spPr bwMode="auto">
          <a:xfrm rot="17113859">
            <a:off x="762000" y="1524000"/>
            <a:ext cx="4570413" cy="4570413"/>
          </a:xfrm>
          <a:custGeom>
            <a:avLst/>
            <a:gdLst>
              <a:gd name="G0" fmla="+- 0 0 0"/>
              <a:gd name="G1" fmla="sin 10800 5680551"/>
              <a:gd name="G2" fmla="cos 10800 5680551"/>
              <a:gd name="G3" fmla="sin 10800 -994757"/>
              <a:gd name="G4" fmla="cos 10800 -994757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1425 w 21600"/>
              <a:gd name="T1" fmla="*/ 21581 h 21600"/>
              <a:gd name="T2" fmla="*/ 10800 w 21600"/>
              <a:gd name="T3" fmla="*/ 10800 h 21600"/>
              <a:gd name="T4" fmla="*/ 21223 w 21600"/>
              <a:gd name="T5" fmla="*/ 7972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1425" y="21581"/>
                </a:moveTo>
                <a:cubicBezTo>
                  <a:pt x="17137" y="21250"/>
                  <a:pt x="21600" y="16521"/>
                  <a:pt x="21600" y="10800"/>
                </a:cubicBezTo>
                <a:cubicBezTo>
                  <a:pt x="21600" y="9844"/>
                  <a:pt x="21473" y="8893"/>
                  <a:pt x="21223" y="7971"/>
                </a:cubicBezTo>
                <a:lnTo>
                  <a:pt x="10800" y="10800"/>
                </a:lnTo>
                <a:close/>
              </a:path>
            </a:pathLst>
          </a:custGeom>
          <a:pattFill prst="lgConfetti">
            <a:fgClr>
              <a:srgbClr val="996633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371" name="PubPieSlice" descr="bwater"/>
          <p:cNvSpPr>
            <a:spLocks noEditPoints="1" noChangeArrowheads="1"/>
          </p:cNvSpPr>
          <p:nvPr/>
        </p:nvSpPr>
        <p:spPr bwMode="auto">
          <a:xfrm>
            <a:off x="762000" y="1524000"/>
            <a:ext cx="4570413" cy="4570413"/>
          </a:xfrm>
          <a:custGeom>
            <a:avLst/>
            <a:gdLst>
              <a:gd name="G0" fmla="+- 0 0 0"/>
              <a:gd name="G1" fmla="sin 10800 17694720"/>
              <a:gd name="G2" fmla="cos 10800 17694720"/>
              <a:gd name="G3" fmla="sin 10800 759851"/>
              <a:gd name="G4" fmla="cos 10800 759851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799 w 21600"/>
              <a:gd name="T1" fmla="*/ 0 h 21600"/>
              <a:gd name="T2" fmla="*/ 10800 w 21600"/>
              <a:gd name="T3" fmla="*/ 10800 h 21600"/>
              <a:gd name="T4" fmla="*/ 21379 w 21600"/>
              <a:gd name="T5" fmla="*/ 1297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5928" y="21600"/>
                  <a:pt x="20349" y="17993"/>
                  <a:pt x="21379" y="12970"/>
                </a:cubicBezTo>
                <a:lnTo>
                  <a:pt x="10800" y="10800"/>
                </a:lnTo>
                <a:close/>
              </a:path>
            </a:pathLst>
          </a:cu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5867400" y="2133600"/>
            <a:ext cx="1905000" cy="533400"/>
          </a:xfrm>
          <a:prstGeom prst="wedgeRectCallout">
            <a:avLst>
              <a:gd name="adj1" fmla="val -126583"/>
              <a:gd name="adj2" fmla="val 791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mic Sans MS" pitchFamily="66" charset="0"/>
              </a:rPr>
              <a:t>29% Land</a:t>
            </a:r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5867400" y="4953000"/>
            <a:ext cx="1905000" cy="533400"/>
          </a:xfrm>
          <a:prstGeom prst="wedgeRectCallout">
            <a:avLst>
              <a:gd name="adj1" fmla="val -131833"/>
              <a:gd name="adj2" fmla="val -7856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mic Sans MS" pitchFamily="66" charset="0"/>
              </a:rPr>
              <a:t>71% Water</a:t>
            </a:r>
          </a:p>
        </p:txBody>
      </p:sp>
    </p:spTree>
    <p:extLst>
      <p:ext uri="{BB962C8B-B14F-4D97-AF65-F5344CB8AC3E}">
        <p14:creationId xmlns:p14="http://schemas.microsoft.com/office/powerpoint/2010/main" val="277662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73" grpId="0" animBg="1"/>
      <p:bldP spid="153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9" name="Picture 11" descr="drop in bucke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00">
            <a:off x="990600" y="1612900"/>
            <a:ext cx="6111875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 descr="spinningGlob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4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457200"/>
            <a:ext cx="6629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Comic Sans MS" pitchFamily="66" charset="0"/>
              </a:rPr>
              <a:t>But How Much for Us?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304800" y="2667000"/>
            <a:ext cx="1905000" cy="533400"/>
          </a:xfrm>
          <a:prstGeom prst="wedgeRectCallout">
            <a:avLst>
              <a:gd name="adj1" fmla="val 43750"/>
              <a:gd name="adj2" fmla="val 17321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mic Sans MS" pitchFamily="66" charset="0"/>
              </a:rPr>
              <a:t>97% Ocean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4876800" y="1828800"/>
            <a:ext cx="1905000" cy="838200"/>
          </a:xfrm>
          <a:prstGeom prst="wedgeRectCallout">
            <a:avLst>
              <a:gd name="adj1" fmla="val -9083"/>
              <a:gd name="adj2" fmla="val 32992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mic Sans MS" pitchFamily="66" charset="0"/>
              </a:rPr>
              <a:t>&lt;0.6% Unavailable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6629400" y="2971800"/>
            <a:ext cx="2057400" cy="1905000"/>
          </a:xfrm>
          <a:prstGeom prst="wedgeRectCallout">
            <a:avLst>
              <a:gd name="adj1" fmla="val -43287"/>
              <a:gd name="adj2" fmla="val 107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mic Sans MS" pitchFamily="66" charset="0"/>
              </a:rPr>
              <a:t>0.003%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mic Sans MS" pitchFamily="66" charset="0"/>
              </a:rPr>
              <a:t>Fresh, Unfrozen, Readily Available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1752600" y="1447800"/>
            <a:ext cx="1905000" cy="838200"/>
          </a:xfrm>
          <a:prstGeom prst="wedgeRectCallout">
            <a:avLst>
              <a:gd name="adj1" fmla="val 76917"/>
              <a:gd name="adj2" fmla="val 3464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mic Sans MS" pitchFamily="66" charset="0"/>
              </a:rPr>
              <a:t>2.4% Frozen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04800" y="457200"/>
            <a:ext cx="731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Comic Sans MS" pitchFamily="66" charset="0"/>
              </a:rPr>
              <a:t>A Drop in the Bucket</a:t>
            </a:r>
          </a:p>
        </p:txBody>
      </p:sp>
    </p:spTree>
    <p:extLst>
      <p:ext uri="{BB962C8B-B14F-4D97-AF65-F5344CB8AC3E}">
        <p14:creationId xmlns:p14="http://schemas.microsoft.com/office/powerpoint/2010/main" val="71793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1" grpId="1"/>
      <p:bldP spid="17415" grpId="0" animBg="1"/>
      <p:bldP spid="17417" grpId="0" animBg="1"/>
      <p:bldP spid="17418" grpId="0" animBg="1"/>
      <p:bldP spid="17416" grpId="0" animBg="1"/>
      <p:bldP spid="174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148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meadowlands</dc:creator>
  <cp:lastModifiedBy>meadowlands</cp:lastModifiedBy>
  <cp:revision>1</cp:revision>
  <dcterms:created xsi:type="dcterms:W3CDTF">2016-08-02T13:51:39Z</dcterms:created>
  <dcterms:modified xsi:type="dcterms:W3CDTF">2016-08-02T13:54:09Z</dcterms:modified>
</cp:coreProperties>
</file>