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ontserrat" panose="020B0604020202020204" charset="0"/>
      <p:regular r:id="rId12"/>
      <p:bold r:id="rId13"/>
    </p:embeddedFont>
    <p:embeddedFont>
      <p:font typeface="Comic Sans MS" panose="030F0702030302020204" pitchFamily="66" charset="0"/>
      <p:regular r:id="rId14"/>
      <p:bold r:id="rId15"/>
    </p:embeddedFont>
    <p:embeddedFont>
      <p:font typeface="Oswald"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PT Sans" panose="020B060402020202020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
      <p:font typeface="Helvetica Neue"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499"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font" Target="fonts/font28.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font" Target="fonts/font2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13678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nap.edu/openbook.php?record_id=13165&amp;page=19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nap.edu/openbook.php?record_id=13165&amp;page=10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nap.edu/openbook.php?record_id=13165&amp;page=10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nap.edu/openbook.php?record_id=13165&amp;page=10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ap.edu/openbook.php?record_id=13165&amp;page=5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nap.edu/openbook.php?record_id=13165&amp;page=6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nap.edu/openbook.php?record_id=13165&amp;page=8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nap.edu/openbook.php?record_id=13165&amp;page=94" TargetMode="External"/><Relationship Id="rId5" Type="http://schemas.openxmlformats.org/officeDocument/2006/relationships/hyperlink" Target="http://www.nap.edu/openbook.php?record_id=13165&amp;page=96" TargetMode="External"/><Relationship Id="rId4" Type="http://schemas.openxmlformats.org/officeDocument/2006/relationships/hyperlink" Target="http://www.nap.edu/openbook.php?record_id=13165&amp;page=8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iddleschoolscience.com/2015/02/24/physical-chemical-properties-vs-physical-and-chemical-changes-foldable/" TargetMode="External"/><Relationship Id="rId7" Type="http://schemas.openxmlformats.org/officeDocument/2006/relationships/hyperlink" Target="http://www.learner.org/interactives/garbage/hazardou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ck12.org/earth-science/Impacts-of-Hazardous-Waste/" TargetMode="External"/><Relationship Id="rId5" Type="http://schemas.openxmlformats.org/officeDocument/2006/relationships/hyperlink" Target="http://www.startribune.com/wayward-barrel-left-in-minneapolis-alley-remains-a-toxic-enigma/313974871/" TargetMode="External"/><Relationship Id="rId4" Type="http://schemas.openxmlformats.org/officeDocument/2006/relationships/hyperlink" Target="https://middleschoolscienceblog.files.wordpress.com/2015/01/physical-chemical-properties-changes-interactive-noteboo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71950" y="1398150"/>
            <a:ext cx="6878700" cy="2347200"/>
          </a:xfrm>
          <a:prstGeom prst="rect">
            <a:avLst/>
          </a:prstGeom>
        </p:spPr>
        <p:txBody>
          <a:bodyPr lIns="91425" tIns="91425" rIns="91425" bIns="91425" anchor="ctr" anchorCtr="0">
            <a:noAutofit/>
          </a:bodyPr>
          <a:lstStyle/>
          <a:p>
            <a:pPr lvl="0">
              <a:spcBef>
                <a:spcPts val="0"/>
              </a:spcBef>
              <a:buNone/>
            </a:pPr>
            <a:r>
              <a:rPr lang="en" sz="3000"/>
              <a:t>Hazardous Materials Investigation</a:t>
            </a:r>
          </a:p>
          <a:p>
            <a:pPr lvl="0">
              <a:spcBef>
                <a:spcPts val="0"/>
              </a:spcBef>
              <a:buNone/>
            </a:pPr>
            <a:r>
              <a:rPr lang="en" sz="3000"/>
              <a:t>The Barrel Mystery</a:t>
            </a:r>
          </a:p>
          <a:p>
            <a:pPr lvl="0">
              <a:spcBef>
                <a:spcPts val="0"/>
              </a:spcBef>
              <a:buNone/>
            </a:pPr>
            <a:r>
              <a:rPr lang="en" sz="3000"/>
              <a:t>Ryan Kelly,Marla Arrington,Maureen Bruins</a:t>
            </a: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1367400"/>
          </a:xfrm>
          <a:prstGeom prst="rect">
            <a:avLst/>
          </a:prstGeom>
        </p:spPr>
        <p:txBody>
          <a:bodyPr lIns="91425" tIns="91425" rIns="91425" bIns="91425" anchor="t" anchorCtr="0">
            <a:noAutofit/>
          </a:bodyPr>
          <a:lstStyle/>
          <a:p>
            <a:pPr lvl="0">
              <a:spcBef>
                <a:spcPts val="0"/>
              </a:spcBef>
              <a:buClr>
                <a:schemeClr val="dk2"/>
              </a:buClr>
              <a:buSzPct val="45833"/>
              <a:buFont typeface="Arial"/>
              <a:buNone/>
            </a:pPr>
            <a:r>
              <a:rPr lang="en" sz="2400" b="1">
                <a:latin typeface="Arial"/>
                <a:ea typeface="Arial"/>
                <a:cs typeface="Arial"/>
                <a:sym typeface="Arial"/>
              </a:rPr>
              <a:t>What happens when unidentified, hazardous wastes are left abandoned?</a:t>
            </a:r>
            <a:r>
              <a:rPr lang="en" sz="2400">
                <a:latin typeface="Arial"/>
                <a:ea typeface="Arial"/>
                <a:cs typeface="Arial"/>
                <a:sym typeface="Arial"/>
              </a:rPr>
              <a:t> This module focuses on the physical and chemical properties of substances. Students explore the contents of a barrel of simulated hazardous waste as they learn to physically separate, test, and identify substances in a mixture</a:t>
            </a:r>
          </a:p>
        </p:txBody>
      </p:sp>
      <p:sp>
        <p:nvSpPr>
          <p:cNvPr id="65" name="Shape 65"/>
          <p:cNvSpPr txBox="1">
            <a:spLocks noGrp="1"/>
          </p:cNvSpPr>
          <p:nvPr>
            <p:ph type="body" idx="1"/>
          </p:nvPr>
        </p:nvSpPr>
        <p:spPr>
          <a:xfrm>
            <a:off x="371750" y="2773525"/>
            <a:ext cx="8460600" cy="1795200"/>
          </a:xfrm>
          <a:prstGeom prst="rect">
            <a:avLst/>
          </a:prstGeom>
        </p:spPr>
        <p:txBody>
          <a:bodyPr lIns="91425" tIns="91425" rIns="91425" bIns="91425" anchor="t" anchorCtr="0">
            <a:noAutofit/>
          </a:bodyPr>
          <a:lstStyle/>
          <a:p>
            <a:pPr lvl="0" rtl="0">
              <a:lnSpc>
                <a:spcPct val="112500"/>
              </a:lnSpc>
              <a:spcBef>
                <a:spcPts val="0"/>
              </a:spcBef>
              <a:spcAft>
                <a:spcPts val="0"/>
              </a:spcAft>
              <a:buClr>
                <a:srgbClr val="000000"/>
              </a:buClr>
              <a:buSzPct val="110000"/>
              <a:buFont typeface="Arial"/>
              <a:buNone/>
            </a:pPr>
            <a:endParaRPr sz="1000">
              <a:solidFill>
                <a:srgbClr val="DD0000"/>
              </a:solidFill>
              <a:latin typeface="Helvetica Neue"/>
              <a:ea typeface="Helvetica Neue"/>
              <a:cs typeface="Helvetica Neue"/>
              <a:sym typeface="Helvetica Neue"/>
            </a:endParaRPr>
          </a:p>
          <a:p>
            <a:pPr lvl="0">
              <a:lnSpc>
                <a:spcPct val="100000"/>
              </a:lnSpc>
              <a:spcBef>
                <a:spcPts val="0"/>
              </a:spcBef>
              <a:spcAft>
                <a:spcPts val="0"/>
              </a:spcAft>
              <a:buClr>
                <a:schemeClr val="dk2"/>
              </a:buClr>
              <a:buSzPct val="68750"/>
              <a:buFont typeface="Arial"/>
              <a:buNone/>
            </a:pPr>
            <a:endParaRPr sz="1600" b="1">
              <a:latin typeface="Helvetica Neue"/>
              <a:ea typeface="Helvetica Neue"/>
              <a:cs typeface="Helvetica Neue"/>
              <a:sym typeface="Helvetica Neue"/>
            </a:endParaRPr>
          </a:p>
        </p:txBody>
      </p:sp>
      <p:pic>
        <p:nvPicPr>
          <p:cNvPr id="66" name="Shape 66" descr="hazardous-materials-signs-and-labels.jpg"/>
          <p:cNvPicPr preferRelativeResize="0"/>
          <p:nvPr/>
        </p:nvPicPr>
        <p:blipFill>
          <a:blip r:embed="rId3">
            <a:alphaModFix/>
          </a:blip>
          <a:stretch>
            <a:fillRect/>
          </a:stretch>
        </p:blipFill>
        <p:spPr>
          <a:xfrm>
            <a:off x="2599300" y="2528125"/>
            <a:ext cx="2857500"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spcAft>
                <a:spcPts val="1500"/>
              </a:spcAft>
              <a:buClr>
                <a:schemeClr val="dk2"/>
              </a:buClr>
              <a:buSzPct val="36666"/>
              <a:buFont typeface="Arial"/>
              <a:buNone/>
            </a:pPr>
            <a:r>
              <a:rPr lang="en" b="1">
                <a:solidFill>
                  <a:srgbClr val="333333"/>
                </a:solidFill>
                <a:highlight>
                  <a:srgbClr val="E5E5E5"/>
                </a:highlight>
                <a:latin typeface="Helvetica Neue"/>
                <a:ea typeface="Helvetica Neue"/>
                <a:cs typeface="Helvetica Neue"/>
                <a:sym typeface="Helvetica Neue"/>
              </a:rPr>
              <a:t>MS-PS1 Matter and its Interactions</a:t>
            </a:r>
          </a:p>
          <a:p>
            <a:pPr lvl="0">
              <a:spcBef>
                <a:spcPts val="0"/>
              </a:spcBef>
              <a:buClr>
                <a:schemeClr val="dk2"/>
              </a:buClr>
              <a:buSzPct val="68750"/>
              <a:buFont typeface="Arial"/>
              <a:buNone/>
            </a:pPr>
            <a:r>
              <a:rPr lang="en" sz="1600" b="1">
                <a:latin typeface="Helvetica Neue"/>
                <a:ea typeface="Helvetica Neue"/>
                <a:cs typeface="Helvetica Neue"/>
                <a:sym typeface="Helvetica Neue"/>
              </a:rPr>
              <a:t>Performance Expectations:</a:t>
            </a:r>
            <a:r>
              <a:rPr lang="en" sz="1400" b="1">
                <a:solidFill>
                  <a:srgbClr val="333333"/>
                </a:solidFill>
                <a:latin typeface="Helvetica Neue"/>
                <a:ea typeface="Helvetica Neue"/>
                <a:cs typeface="Helvetica Neue"/>
                <a:sym typeface="Helvetica Neue"/>
              </a:rPr>
              <a:t>MS-PS1-2.</a:t>
            </a:r>
          </a:p>
          <a:p>
            <a:pPr lvl="0">
              <a:lnSpc>
                <a:spcPct val="112500"/>
              </a:lnSpc>
              <a:spcBef>
                <a:spcPts val="0"/>
              </a:spcBef>
              <a:buClr>
                <a:schemeClr val="dk2"/>
              </a:buClr>
              <a:buSzPct val="110000"/>
              <a:buFont typeface="Arial"/>
              <a:buNone/>
            </a:pPr>
            <a:r>
              <a:rPr lang="en" sz="1000" b="1">
                <a:solidFill>
                  <a:srgbClr val="333333"/>
                </a:solidFill>
                <a:latin typeface="Helvetica Neue"/>
                <a:ea typeface="Helvetica Neue"/>
                <a:cs typeface="Helvetica Neue"/>
                <a:sym typeface="Helvetica Neue"/>
              </a:rPr>
              <a:t>Analyze and interpret data on the properties of substances before and after the substances interact to determine if a chemical reaction has occurred.  </a:t>
            </a:r>
            <a:r>
              <a:rPr lang="en" sz="1000">
                <a:solidFill>
                  <a:srgbClr val="DD0000"/>
                </a:solidFill>
                <a:latin typeface="Helvetica Neue"/>
                <a:ea typeface="Helvetica Neue"/>
                <a:cs typeface="Helvetica Neue"/>
                <a:sym typeface="Helvetica Neue"/>
              </a:rPr>
              <a:t>[Clarification Statement: Examples of reactions could include burning sugar or steel wool, fat reacting with sodium hydroxide, and mixing zinc with hydrogen chloride.]</a:t>
            </a:r>
            <a:r>
              <a:rPr lang="en" sz="1000" b="1">
                <a:solidFill>
                  <a:srgbClr val="333333"/>
                </a:solidFill>
                <a:latin typeface="Helvetica Neue"/>
                <a:ea typeface="Helvetica Neue"/>
                <a:cs typeface="Helvetica Neue"/>
                <a:sym typeface="Helvetica Neue"/>
              </a:rPr>
              <a:t> </a:t>
            </a:r>
            <a:r>
              <a:rPr lang="en" sz="1000">
                <a:solidFill>
                  <a:srgbClr val="DD0000"/>
                </a:solidFill>
                <a:latin typeface="Helvetica Neue"/>
                <a:ea typeface="Helvetica Neue"/>
                <a:cs typeface="Helvetica Neue"/>
                <a:sym typeface="Helvetica Neue"/>
              </a:rPr>
              <a:t>[</a:t>
            </a:r>
            <a:r>
              <a:rPr lang="en" sz="1000" i="1">
                <a:solidFill>
                  <a:srgbClr val="DD0000"/>
                </a:solidFill>
                <a:latin typeface="Helvetica Neue"/>
                <a:ea typeface="Helvetica Neue"/>
                <a:cs typeface="Helvetica Neue"/>
                <a:sym typeface="Helvetica Neue"/>
              </a:rPr>
              <a:t>Assessment boundary: Assessment is limited to analysis of the following properties: density, melting point, boiling point, solubility, flammability, and odor.</a:t>
            </a:r>
            <a:r>
              <a:rPr lang="en" sz="1000">
                <a:solidFill>
                  <a:srgbClr val="DD0000"/>
                </a:solidFill>
                <a:latin typeface="Helvetica Neue"/>
                <a:ea typeface="Helvetica Neue"/>
                <a:cs typeface="Helvetica Neue"/>
                <a:sym typeface="Helvetica Neue"/>
              </a:rPr>
              <a:t>]</a:t>
            </a:r>
          </a:p>
        </p:txBody>
      </p:sp>
      <p:sp>
        <p:nvSpPr>
          <p:cNvPr id="72" name="Shape 72"/>
          <p:cNvSpPr txBox="1">
            <a:spLocks noGrp="1"/>
          </p:cNvSpPr>
          <p:nvPr>
            <p:ph type="body" idx="1"/>
          </p:nvPr>
        </p:nvSpPr>
        <p:spPr>
          <a:xfrm>
            <a:off x="311700" y="2281925"/>
            <a:ext cx="8520600" cy="2286900"/>
          </a:xfrm>
          <a:prstGeom prst="rect">
            <a:avLst/>
          </a:prstGeom>
        </p:spPr>
        <p:txBody>
          <a:bodyPr lIns="91425" tIns="91425" rIns="91425" bIns="91425" anchor="t" anchorCtr="0">
            <a:noAutofit/>
          </a:bodyPr>
          <a:lstStyle/>
          <a:p>
            <a:pPr lvl="0" rtl="0">
              <a:lnSpc>
                <a:spcPct val="100000"/>
              </a:lnSpc>
              <a:spcBef>
                <a:spcPts val="0"/>
              </a:spcBef>
              <a:spcAft>
                <a:spcPts val="1500"/>
              </a:spcAft>
              <a:buNone/>
            </a:pPr>
            <a:r>
              <a:rPr lang="en" sz="3000" b="1">
                <a:solidFill>
                  <a:srgbClr val="333333"/>
                </a:solidFill>
                <a:highlight>
                  <a:srgbClr val="E5E5E5"/>
                </a:highlight>
                <a:latin typeface="Helvetica Neue"/>
                <a:ea typeface="Helvetica Neue"/>
                <a:cs typeface="Helvetica Neue"/>
                <a:sym typeface="Helvetica Neue"/>
              </a:rPr>
              <a:t>MS-ESS3 Earth and Human Activity</a:t>
            </a:r>
          </a:p>
          <a:p>
            <a:pPr lvl="0" rtl="0">
              <a:lnSpc>
                <a:spcPct val="100000"/>
              </a:lnSpc>
              <a:spcBef>
                <a:spcPts val="0"/>
              </a:spcBef>
              <a:spcAft>
                <a:spcPts val="1500"/>
              </a:spcAft>
              <a:buNone/>
            </a:pPr>
            <a:r>
              <a:rPr lang="en" sz="1400" b="1">
                <a:solidFill>
                  <a:srgbClr val="333333"/>
                </a:solidFill>
                <a:latin typeface="Helvetica Neue"/>
                <a:ea typeface="Helvetica Neue"/>
                <a:cs typeface="Helvetica Neue"/>
                <a:sym typeface="Helvetica Neue"/>
              </a:rPr>
              <a:t>Performance Expectation </a:t>
            </a:r>
            <a:r>
              <a:rPr lang="en" sz="1400" b="1">
                <a:solidFill>
                  <a:srgbClr val="333333"/>
                </a:solidFill>
                <a:highlight>
                  <a:srgbClr val="FFFFFF"/>
                </a:highlight>
                <a:latin typeface="Helvetica Neue"/>
                <a:ea typeface="Helvetica Neue"/>
                <a:cs typeface="Helvetica Neue"/>
                <a:sym typeface="Helvetica Neue"/>
              </a:rPr>
              <a:t>MS-ESS3-3</a:t>
            </a:r>
            <a:r>
              <a:rPr lang="en" sz="1400" b="1">
                <a:solidFill>
                  <a:srgbClr val="333333"/>
                </a:solidFill>
                <a:latin typeface="Helvetica Neue"/>
                <a:ea typeface="Helvetica Neue"/>
                <a:cs typeface="Helvetica Neue"/>
                <a:sym typeface="Helvetica Neue"/>
              </a:rPr>
              <a:t>:</a:t>
            </a:r>
            <a:r>
              <a:rPr lang="en" sz="1000" b="1">
                <a:solidFill>
                  <a:srgbClr val="333333"/>
                </a:solidFill>
                <a:latin typeface="Helvetica Neue"/>
                <a:ea typeface="Helvetica Neue"/>
                <a:cs typeface="Helvetica Neue"/>
                <a:sym typeface="Helvetica Neue"/>
              </a:rPr>
              <a:t> Apply scientific principles to design</a:t>
            </a:r>
            <a:r>
              <a:rPr lang="en" sz="1000" b="1">
                <a:solidFill>
                  <a:srgbClr val="333333"/>
                </a:solidFill>
                <a:highlight>
                  <a:srgbClr val="FFFFFF"/>
                </a:highlight>
                <a:latin typeface="Helvetica Neue"/>
                <a:ea typeface="Helvetica Neue"/>
                <a:cs typeface="Helvetica Neue"/>
                <a:sym typeface="Helvetica Neue"/>
              </a:rPr>
              <a:t> </a:t>
            </a:r>
            <a:r>
              <a:rPr lang="en" sz="1000" b="1">
                <a:solidFill>
                  <a:srgbClr val="333333"/>
                </a:solidFill>
                <a:latin typeface="Helvetica Neue"/>
                <a:ea typeface="Helvetica Neue"/>
                <a:cs typeface="Helvetica Neue"/>
                <a:sym typeface="Helvetica Neue"/>
              </a:rPr>
              <a:t>a method for monitoring and minimizing</a:t>
            </a:r>
            <a:r>
              <a:rPr lang="en" sz="1000" b="1">
                <a:solidFill>
                  <a:srgbClr val="333333"/>
                </a:solidFill>
                <a:highlight>
                  <a:srgbClr val="FFFFFF"/>
                </a:highlight>
                <a:latin typeface="Helvetica Neue"/>
                <a:ea typeface="Helvetica Neue"/>
                <a:cs typeface="Helvetica Neue"/>
                <a:sym typeface="Helvetica Neue"/>
              </a:rPr>
              <a:t> </a:t>
            </a:r>
            <a:r>
              <a:rPr lang="en" sz="1000" b="1">
                <a:solidFill>
                  <a:srgbClr val="333333"/>
                </a:solidFill>
                <a:latin typeface="Helvetica Neue"/>
                <a:ea typeface="Helvetica Neue"/>
                <a:cs typeface="Helvetica Neue"/>
                <a:sym typeface="Helvetica Neue"/>
              </a:rPr>
              <a:t>a human impact on the environment.*</a:t>
            </a:r>
            <a:r>
              <a:rPr lang="en" sz="1000">
                <a:solidFill>
                  <a:srgbClr val="DD0000"/>
                </a:solidFill>
                <a:latin typeface="Helvetica Neue"/>
                <a:ea typeface="Helvetica Neue"/>
                <a:cs typeface="Helvetica Neue"/>
                <a:sym typeface="Helvetica Neue"/>
              </a:rPr>
              <a:t>[Clarification Statement: Examples of the design process include examining human environmental impacts, assessing the kinds of solutions that are feasible, and designing and evaluating solutions that could reduce that impact. Examples of human impacts can include water usage (such as the withdrawal of water from streams and aquifers or the construction of dams and levees), land usage (such as urban development, agriculture, or the removal of wetlands), and pollution (such as of the air, water, or land).]</a:t>
            </a:r>
          </a:p>
          <a:p>
            <a:pPr lvl="0">
              <a:lnSpc>
                <a:spcPct val="100000"/>
              </a:lnSpc>
              <a:spcBef>
                <a:spcPts val="0"/>
              </a:spcBef>
              <a:spcAft>
                <a:spcPts val="1500"/>
              </a:spcAft>
              <a:buClr>
                <a:schemeClr val="dk2"/>
              </a:buClr>
              <a:buSzPct val="78571"/>
              <a:buFont typeface="Arial"/>
              <a:buNone/>
            </a:pPr>
            <a:endParaRPr sz="1400" b="1">
              <a:solidFill>
                <a:srgbClr val="333333"/>
              </a:solidFill>
              <a:highlight>
                <a:srgbClr val="E5E5E5"/>
              </a:highlight>
              <a:latin typeface="Helvetica Neue"/>
              <a:ea typeface="Helvetica Neue"/>
              <a:cs typeface="Helvetica Neue"/>
              <a:sym typeface="Helvetica Neue"/>
            </a:endParaRP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Disciplinary Core Ideas</a:t>
            </a:r>
          </a:p>
        </p:txBody>
      </p:sp>
      <p:sp>
        <p:nvSpPr>
          <p:cNvPr id="78" name="Shape 78"/>
          <p:cNvSpPr txBox="1">
            <a:spLocks noGrp="1"/>
          </p:cNvSpPr>
          <p:nvPr>
            <p:ph type="body" idx="1"/>
          </p:nvPr>
        </p:nvSpPr>
        <p:spPr>
          <a:xfrm>
            <a:off x="124775" y="1234075"/>
            <a:ext cx="8707500" cy="36765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b="1">
                <a:latin typeface="Helvetica Neue"/>
                <a:ea typeface="Helvetica Neue"/>
                <a:cs typeface="Helvetica Neue"/>
                <a:sym typeface="Helvetica Neue"/>
                <a:hlinkClick r:id="rId3"/>
              </a:rPr>
              <a:t>ESS3.C: Human Impacts on Earth Systems</a:t>
            </a:r>
          </a:p>
          <a:p>
            <a:pPr lvl="0" rtl="0">
              <a:lnSpc>
                <a:spcPct val="100000"/>
              </a:lnSpc>
              <a:spcBef>
                <a:spcPts val="0"/>
              </a:spcBef>
              <a:spcAft>
                <a:spcPts val="0"/>
              </a:spcAft>
              <a:buNone/>
            </a:pPr>
            <a:endParaRPr/>
          </a:p>
          <a:p>
            <a:pPr marL="0" lvl="0" indent="0" rtl="0">
              <a:lnSpc>
                <a:spcPct val="115000"/>
              </a:lnSpc>
              <a:spcBef>
                <a:spcPts val="0"/>
              </a:spcBef>
              <a:spcAft>
                <a:spcPts val="0"/>
              </a:spcAft>
              <a:buNone/>
            </a:pPr>
            <a:r>
              <a:rPr lang="en">
                <a:solidFill>
                  <a:srgbClr val="333333"/>
                </a:solidFill>
                <a:highlight>
                  <a:srgbClr val="FFFFFF"/>
                </a:highlight>
                <a:latin typeface="Calibri"/>
                <a:ea typeface="Calibri"/>
                <a:cs typeface="Calibri"/>
                <a:sym typeface="Calibri"/>
              </a:rPr>
              <a:t>Human activities have altered the biosphere, sometimes damaging it, although changes to environments can have different impacts for different living things. Activities and technologies can be engineered to reduce people's impacts on the Earth.</a:t>
            </a:r>
          </a:p>
          <a:p>
            <a:pPr lvl="0" rtl="0">
              <a:lnSpc>
                <a:spcPct val="100000"/>
              </a:lnSpc>
              <a:spcBef>
                <a:spcPts val="0"/>
              </a:spcBef>
              <a:spcAft>
                <a:spcPts val="0"/>
              </a:spcAft>
              <a:buNone/>
            </a:pPr>
            <a:endParaRPr sz="1600" b="1">
              <a:latin typeface="Calibri"/>
              <a:ea typeface="Calibri"/>
              <a:cs typeface="Calibri"/>
              <a:sym typeface="Calibri"/>
            </a:endParaRPr>
          </a:p>
          <a:p>
            <a:pPr lvl="0" rtl="0">
              <a:lnSpc>
                <a:spcPct val="100000"/>
              </a:lnSpc>
              <a:spcBef>
                <a:spcPts val="0"/>
              </a:spcBef>
              <a:spcAft>
                <a:spcPts val="0"/>
              </a:spcAft>
              <a:buNone/>
            </a:pPr>
            <a:r>
              <a:rPr lang="en" b="1">
                <a:latin typeface="Calibri"/>
                <a:ea typeface="Calibri"/>
                <a:cs typeface="Calibri"/>
                <a:sym typeface="Calibri"/>
              </a:rPr>
              <a:t>MS-PS-1: Structure and Properties of Matter</a:t>
            </a:r>
          </a:p>
          <a:p>
            <a:pPr lvl="0" rtl="0">
              <a:lnSpc>
                <a:spcPct val="100000"/>
              </a:lnSpc>
              <a:spcBef>
                <a:spcPts val="0"/>
              </a:spcBef>
              <a:spcAft>
                <a:spcPts val="0"/>
              </a:spcAft>
              <a:buNone/>
            </a:pPr>
            <a:endParaRPr sz="1600" b="1">
              <a:latin typeface="Calibri"/>
              <a:ea typeface="Calibri"/>
              <a:cs typeface="Calibri"/>
              <a:sym typeface="Calibri"/>
            </a:endParaRPr>
          </a:p>
          <a:p>
            <a:pPr marL="0" lvl="0" indent="0" rtl="0">
              <a:lnSpc>
                <a:spcPct val="115000"/>
              </a:lnSpc>
              <a:spcBef>
                <a:spcPts val="0"/>
              </a:spcBef>
              <a:spcAft>
                <a:spcPts val="0"/>
              </a:spcAft>
              <a:buNone/>
            </a:pPr>
            <a:r>
              <a:rPr lang="en" sz="1400">
                <a:latin typeface="Calibri"/>
                <a:ea typeface="Calibri"/>
                <a:cs typeface="Calibri"/>
                <a:sym typeface="Calibri"/>
                <a:hlinkClick r:id="rId4"/>
              </a:rPr>
              <a:t>Substances are made from different types of atoms, which combine with one another in various ways. Atoms form molecules that range in size from two to thousands of atoms. (MS-PS1-1)</a:t>
            </a:r>
          </a:p>
          <a:p>
            <a:pPr marL="0" lvl="0" indent="-69850">
              <a:lnSpc>
                <a:spcPct val="115000"/>
              </a:lnSpc>
              <a:spcBef>
                <a:spcPts val="0"/>
              </a:spcBef>
              <a:spcAft>
                <a:spcPts val="0"/>
              </a:spcAft>
              <a:buClr>
                <a:schemeClr val="dk2"/>
              </a:buClr>
              <a:buSzPct val="78571"/>
              <a:buFont typeface="Arial"/>
              <a:buNone/>
            </a:pPr>
            <a:r>
              <a:rPr lang="en" sz="1400">
                <a:latin typeface="Calibri"/>
                <a:ea typeface="Calibri"/>
                <a:cs typeface="Calibri"/>
                <a:sym typeface="Calibri"/>
                <a:hlinkClick r:id="rId4"/>
              </a:rPr>
              <a:t>Each pure substance has characteristic physical and chemical properties (for any bulk quantity under given conditions) that can be used to identify it. (MS-PS1-2),(MS-PS1-3)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2"/>
              </a:buClr>
              <a:buSzPct val="36666"/>
              <a:buFont typeface="Arial"/>
              <a:buNone/>
            </a:pPr>
            <a:r>
              <a:rPr lang="en"/>
              <a:t>DCI          </a:t>
            </a:r>
            <a:r>
              <a:rPr lang="en" b="1">
                <a:latin typeface="Calibri"/>
                <a:ea typeface="Calibri"/>
                <a:cs typeface="Calibri"/>
                <a:sym typeface="Calibri"/>
                <a:hlinkClick r:id="rId3"/>
              </a:rPr>
              <a:t>PS1.B: Chemical Reactions</a:t>
            </a:r>
          </a:p>
        </p:txBody>
      </p:sp>
      <p:sp>
        <p:nvSpPr>
          <p:cNvPr id="84" name="Shape 84"/>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0" lvl="0" indent="-69850">
              <a:lnSpc>
                <a:spcPct val="115000"/>
              </a:lnSpc>
              <a:spcBef>
                <a:spcPts val="0"/>
              </a:spcBef>
              <a:spcAft>
                <a:spcPts val="0"/>
              </a:spcAft>
              <a:buClr>
                <a:schemeClr val="dk2"/>
              </a:buClr>
              <a:buSzPct val="45833"/>
              <a:buFont typeface="Arial"/>
              <a:buNone/>
            </a:pPr>
            <a:endParaRPr sz="2400">
              <a:solidFill>
                <a:srgbClr val="333333"/>
              </a:solidFill>
              <a:latin typeface="Calibri"/>
              <a:ea typeface="Calibri"/>
              <a:cs typeface="Calibri"/>
              <a:sym typeface="Calibri"/>
              <a:hlinkClick r:id="rId4"/>
            </a:endParaRPr>
          </a:p>
          <a:p>
            <a:pPr marL="0" lvl="0" indent="-69850">
              <a:lnSpc>
                <a:spcPct val="115000"/>
              </a:lnSpc>
              <a:spcBef>
                <a:spcPts val="0"/>
              </a:spcBef>
              <a:spcAft>
                <a:spcPts val="0"/>
              </a:spcAft>
              <a:buClr>
                <a:schemeClr val="dk2"/>
              </a:buClr>
              <a:buSzPct val="45833"/>
              <a:buFont typeface="Arial"/>
              <a:buNone/>
            </a:pPr>
            <a:r>
              <a:rPr lang="en" sz="2400">
                <a:latin typeface="Calibri"/>
                <a:ea typeface="Calibri"/>
                <a:cs typeface="Calibri"/>
                <a:sym typeface="Calibri"/>
                <a:hlinkClick r:id="rId3"/>
              </a:rPr>
              <a:t>Substances react chemically in characteristic ways. In a chemical process, the atoms that make up the original substances are regrouped into different molecules, and these new substances have different properties from those of the reactants. (MS-PS1-2),(MS-PS1-3),(MS-PS1-5)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51500" y="98025"/>
            <a:ext cx="8680800" cy="632400"/>
          </a:xfrm>
          <a:prstGeom prst="rect">
            <a:avLst/>
          </a:prstGeom>
          <a:solidFill>
            <a:srgbClr val="FFFF00"/>
          </a:solidFill>
        </p:spPr>
        <p:txBody>
          <a:bodyPr lIns="91425" tIns="91425" rIns="91425" bIns="91425" anchor="t" anchorCtr="0">
            <a:noAutofit/>
          </a:bodyPr>
          <a:lstStyle/>
          <a:p>
            <a:pPr lvl="0">
              <a:spcBef>
                <a:spcPts val="0"/>
              </a:spcBef>
              <a:buClr>
                <a:schemeClr val="dk2"/>
              </a:buClr>
              <a:buSzPct val="36666"/>
              <a:buFont typeface="Arial"/>
              <a:buNone/>
            </a:pPr>
            <a:r>
              <a:rPr lang="en" b="1">
                <a:latin typeface="Calibri"/>
                <a:ea typeface="Calibri"/>
                <a:cs typeface="Calibri"/>
                <a:sym typeface="Calibri"/>
              </a:rPr>
              <a:t>Science and Engineering Practices (SEP)</a:t>
            </a:r>
          </a:p>
        </p:txBody>
      </p:sp>
      <p:sp>
        <p:nvSpPr>
          <p:cNvPr id="90" name="Shape 90"/>
          <p:cNvSpPr txBox="1">
            <a:spLocks noGrp="1"/>
          </p:cNvSpPr>
          <p:nvPr>
            <p:ph type="body" idx="1"/>
          </p:nvPr>
        </p:nvSpPr>
        <p:spPr>
          <a:xfrm>
            <a:off x="151500" y="873400"/>
            <a:ext cx="8680800" cy="41532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b="1">
                <a:solidFill>
                  <a:schemeClr val="accent4"/>
                </a:solidFill>
                <a:latin typeface="Calibri"/>
                <a:ea typeface="Calibri"/>
                <a:cs typeface="Calibri"/>
                <a:sym typeface="Calibri"/>
              </a:rPr>
              <a:t>Developing and Using Models</a:t>
            </a:r>
          </a:p>
          <a:p>
            <a:pPr marL="0" lvl="0" indent="0" rtl="0">
              <a:lnSpc>
                <a:spcPct val="115000"/>
              </a:lnSpc>
              <a:spcBef>
                <a:spcPts val="0"/>
              </a:spcBef>
              <a:spcAft>
                <a:spcPts val="0"/>
              </a:spcAft>
              <a:buNone/>
            </a:pPr>
            <a:r>
              <a:rPr lang="en" sz="1200">
                <a:latin typeface="Arial"/>
                <a:ea typeface="Arial"/>
                <a:cs typeface="Arial"/>
                <a:sym typeface="Arial"/>
                <a:hlinkClick r:id="rId3"/>
              </a:rPr>
              <a:t>Develop a model to predict and/or describe phenomena. (MS-PS1-1),(MS-PS1-4)</a:t>
            </a:r>
          </a:p>
          <a:p>
            <a:pPr marL="0" lvl="0" indent="0" rtl="0">
              <a:lnSpc>
                <a:spcPct val="115000"/>
              </a:lnSpc>
              <a:spcBef>
                <a:spcPts val="0"/>
              </a:spcBef>
              <a:spcAft>
                <a:spcPts val="0"/>
              </a:spcAft>
              <a:buNone/>
            </a:pPr>
            <a:r>
              <a:rPr lang="en" sz="1200">
                <a:latin typeface="Arial"/>
                <a:ea typeface="Arial"/>
                <a:cs typeface="Arial"/>
                <a:sym typeface="Arial"/>
                <a:hlinkClick r:id="rId3"/>
              </a:rPr>
              <a:t>Develop a model to describe unobservable mechanisms. (MS-PS1-5)</a:t>
            </a:r>
          </a:p>
          <a:p>
            <a:pPr lvl="0" rtl="0">
              <a:lnSpc>
                <a:spcPct val="100000"/>
              </a:lnSpc>
              <a:spcBef>
                <a:spcPts val="0"/>
              </a:spcBef>
              <a:spcAft>
                <a:spcPts val="0"/>
              </a:spcAft>
              <a:buNone/>
            </a:pPr>
            <a:r>
              <a:rPr lang="en">
                <a:solidFill>
                  <a:schemeClr val="accent4"/>
                </a:solidFill>
                <a:latin typeface="Trebuchet MS"/>
                <a:ea typeface="Trebuchet MS"/>
                <a:cs typeface="Trebuchet MS"/>
                <a:sym typeface="Trebuchet MS"/>
              </a:rPr>
              <a:t>Planning and Carrying Out Investigations</a:t>
            </a:r>
          </a:p>
          <a:p>
            <a:pPr marL="0" lvl="0" indent="0" rtl="0">
              <a:lnSpc>
                <a:spcPct val="115000"/>
              </a:lnSpc>
              <a:spcBef>
                <a:spcPts val="0"/>
              </a:spcBef>
              <a:spcAft>
                <a:spcPts val="0"/>
              </a:spcAft>
              <a:buNone/>
            </a:pPr>
            <a:r>
              <a:rPr lang="en" sz="1200">
                <a:latin typeface="Arial"/>
                <a:ea typeface="Arial"/>
                <a:cs typeface="Arial"/>
                <a:sym typeface="Arial"/>
              </a:rPr>
              <a:t>Conduct an investigation and/or evaluate and/or revise the experimental design to produce data to serve as the basis for evidence that meet the goals of the investigation. </a:t>
            </a:r>
          </a:p>
          <a:p>
            <a:pPr lvl="0" rtl="0">
              <a:lnSpc>
                <a:spcPct val="100000"/>
              </a:lnSpc>
              <a:spcBef>
                <a:spcPts val="0"/>
              </a:spcBef>
              <a:spcAft>
                <a:spcPts val="0"/>
              </a:spcAft>
              <a:buNone/>
            </a:pPr>
            <a:r>
              <a:rPr lang="en" b="1">
                <a:solidFill>
                  <a:schemeClr val="accent4"/>
                </a:solidFill>
                <a:latin typeface="Calibri"/>
                <a:ea typeface="Calibri"/>
                <a:cs typeface="Calibri"/>
                <a:sym typeface="Calibri"/>
              </a:rPr>
              <a:t>Analyzing and Interpreting Data</a:t>
            </a:r>
          </a:p>
          <a:p>
            <a:pPr marL="0" lvl="0" indent="0" rtl="0">
              <a:lnSpc>
                <a:spcPct val="115000"/>
              </a:lnSpc>
              <a:spcBef>
                <a:spcPts val="0"/>
              </a:spcBef>
              <a:spcAft>
                <a:spcPts val="0"/>
              </a:spcAft>
              <a:buNone/>
            </a:pPr>
            <a:r>
              <a:rPr lang="en" sz="1200">
                <a:latin typeface="Arial"/>
                <a:ea typeface="Arial"/>
                <a:cs typeface="Arial"/>
                <a:sym typeface="Arial"/>
              </a:rPr>
              <a:t>Collect data to produce data to serve as the basis for evidence to answer scientific questions or test design solutions under a range of conditions.</a:t>
            </a:r>
          </a:p>
          <a:p>
            <a:pPr marL="0" lvl="0" indent="0" rtl="0">
              <a:lnSpc>
                <a:spcPct val="115000"/>
              </a:lnSpc>
              <a:spcBef>
                <a:spcPts val="0"/>
              </a:spcBef>
              <a:spcAft>
                <a:spcPts val="0"/>
              </a:spcAft>
              <a:buNone/>
            </a:pPr>
            <a:r>
              <a:rPr lang="en" sz="1200">
                <a:latin typeface="Arial"/>
                <a:ea typeface="Arial"/>
                <a:cs typeface="Arial"/>
                <a:sym typeface="Arial"/>
                <a:hlinkClick r:id="rId4"/>
              </a:rPr>
              <a:t>Analyze and interpret data to determine similarities and differences in findings. (MS-PS1-2)</a:t>
            </a:r>
          </a:p>
          <a:p>
            <a:pPr marL="0" lvl="0" indent="0" rtl="0">
              <a:lnSpc>
                <a:spcPct val="115000"/>
              </a:lnSpc>
              <a:spcBef>
                <a:spcPts val="0"/>
              </a:spcBef>
              <a:spcAft>
                <a:spcPts val="0"/>
              </a:spcAft>
              <a:buNone/>
            </a:pPr>
            <a:r>
              <a:rPr lang="en" sz="1200">
                <a:latin typeface="Arial"/>
                <a:ea typeface="Arial"/>
                <a:cs typeface="Arial"/>
                <a:sym typeface="Arial"/>
              </a:rPr>
              <a:t>Analyze and interpret data to provide evidence for phenomena.</a:t>
            </a:r>
          </a:p>
          <a:p>
            <a:pPr lvl="0" rtl="0">
              <a:lnSpc>
                <a:spcPct val="100000"/>
              </a:lnSpc>
              <a:spcBef>
                <a:spcPts val="0"/>
              </a:spcBef>
              <a:spcAft>
                <a:spcPts val="0"/>
              </a:spcAft>
              <a:buNone/>
            </a:pPr>
            <a:r>
              <a:rPr lang="en" b="1">
                <a:solidFill>
                  <a:schemeClr val="accent4"/>
                </a:solidFill>
                <a:latin typeface="Calibri"/>
                <a:ea typeface="Calibri"/>
                <a:cs typeface="Calibri"/>
                <a:sym typeface="Calibri"/>
              </a:rPr>
              <a:t>Ask Questions and Define Problems</a:t>
            </a:r>
          </a:p>
          <a:p>
            <a:pPr lvl="0" rtl="0">
              <a:lnSpc>
                <a:spcPct val="115000"/>
              </a:lnSpc>
              <a:spcBef>
                <a:spcPts val="0"/>
              </a:spcBef>
              <a:spcAft>
                <a:spcPts val="0"/>
              </a:spcAft>
              <a:buNone/>
            </a:pPr>
            <a:r>
              <a:rPr lang="en" sz="1200">
                <a:solidFill>
                  <a:srgbClr val="333333"/>
                </a:solidFill>
                <a:highlight>
                  <a:srgbClr val="FFFFFF"/>
                </a:highlight>
                <a:latin typeface="Arial"/>
                <a:ea typeface="Arial"/>
                <a:cs typeface="Arial"/>
                <a:sym typeface="Arial"/>
              </a:rPr>
              <a:t>Ask questions that can be investigated within the scope of the classroom.</a:t>
            </a:r>
          </a:p>
          <a:p>
            <a:pPr lvl="0" rtl="0">
              <a:lnSpc>
                <a:spcPct val="115000"/>
              </a:lnSpc>
              <a:spcBef>
                <a:spcPts val="0"/>
              </a:spcBef>
              <a:spcAft>
                <a:spcPts val="0"/>
              </a:spcAft>
              <a:buNone/>
            </a:pPr>
            <a:r>
              <a:rPr lang="en" sz="1200">
                <a:latin typeface="Arial"/>
                <a:ea typeface="Arial"/>
                <a:cs typeface="Arial"/>
                <a:sym typeface="Arial"/>
              </a:rPr>
              <a:t>Ask questions that arise from careful observation of phenomena, models, or unexpected results, to clarify and/or seek additional information. o to identify and/or clarify evidence and/or the premise(s) of an argument.</a:t>
            </a:r>
          </a:p>
          <a:p>
            <a:pPr lvl="0">
              <a:lnSpc>
                <a:spcPct val="115000"/>
              </a:lnSpc>
              <a:spcBef>
                <a:spcPts val="0"/>
              </a:spcBef>
              <a:spcAft>
                <a:spcPts val="0"/>
              </a:spcAft>
              <a:buClr>
                <a:schemeClr val="dk2"/>
              </a:buClr>
              <a:buSzPct val="91666"/>
              <a:buFont typeface="Arial"/>
              <a:buNone/>
            </a:pPr>
            <a:r>
              <a:rPr lang="en" sz="1200">
                <a:latin typeface="Arial"/>
                <a:ea typeface="Arial"/>
                <a:cs typeface="Arial"/>
                <a:sym typeface="Arial"/>
              </a:rPr>
              <a:t>Define a design problem that can be solved through the development of an object, tool, process or system and includes multiple criteria and constraints, including scientific knowledge that may limit possible solutions.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Crosscutting Concepts</a:t>
            </a:r>
          </a:p>
        </p:txBody>
      </p:sp>
      <p:sp>
        <p:nvSpPr>
          <p:cNvPr id="96" name="Shape 96"/>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b="1">
                <a:solidFill>
                  <a:srgbClr val="00FF00"/>
                </a:solidFill>
                <a:highlight>
                  <a:srgbClr val="FFFFFF"/>
                </a:highlight>
                <a:latin typeface="Roboto"/>
                <a:ea typeface="Roboto"/>
                <a:cs typeface="Roboto"/>
                <a:sym typeface="Roboto"/>
              </a:rPr>
              <a:t>Cause and Effect</a:t>
            </a:r>
          </a:p>
          <a:p>
            <a:pPr lvl="0" rtl="0">
              <a:lnSpc>
                <a:spcPct val="100000"/>
              </a:lnSpc>
              <a:spcBef>
                <a:spcPts val="0"/>
              </a:spcBef>
              <a:spcAft>
                <a:spcPts val="0"/>
              </a:spcAft>
              <a:buNone/>
            </a:pPr>
            <a:r>
              <a:rPr lang="en" sz="1400" b="1">
                <a:latin typeface="Roboto"/>
                <a:ea typeface="Roboto"/>
                <a:cs typeface="Roboto"/>
                <a:sym typeface="Roboto"/>
              </a:rPr>
              <a:t>Relationships can be classified as causal or correlational, and correlation does not necessarily imply causation. (MS-ESS3-3)</a:t>
            </a:r>
          </a:p>
          <a:p>
            <a:pPr marL="0" lvl="0" indent="0" rtl="0">
              <a:lnSpc>
                <a:spcPct val="115000"/>
              </a:lnSpc>
              <a:spcBef>
                <a:spcPts val="0"/>
              </a:spcBef>
              <a:spcAft>
                <a:spcPts val="0"/>
              </a:spcAft>
              <a:buNone/>
            </a:pPr>
            <a:r>
              <a:rPr lang="en" sz="1400" b="1">
                <a:latin typeface="Roboto"/>
                <a:ea typeface="Roboto"/>
                <a:cs typeface="Roboto"/>
                <a:sym typeface="Roboto"/>
                <a:hlinkClick r:id="rId3"/>
              </a:rPr>
              <a:t>Cause and effect relationships may be used to predict phenomena in natural or designed systems. (MS-PS1-4)</a:t>
            </a:r>
          </a:p>
          <a:p>
            <a:pPr lvl="0" rtl="0">
              <a:lnSpc>
                <a:spcPct val="100000"/>
              </a:lnSpc>
              <a:spcBef>
                <a:spcPts val="0"/>
              </a:spcBef>
              <a:spcAft>
                <a:spcPts val="0"/>
              </a:spcAft>
              <a:buNone/>
            </a:pPr>
            <a:r>
              <a:rPr lang="en" b="1">
                <a:solidFill>
                  <a:srgbClr val="00FF00"/>
                </a:solidFill>
                <a:highlight>
                  <a:srgbClr val="FFFFFF"/>
                </a:highlight>
                <a:latin typeface="Roboto"/>
                <a:ea typeface="Roboto"/>
                <a:cs typeface="Roboto"/>
                <a:sym typeface="Roboto"/>
              </a:rPr>
              <a:t>Patterns</a:t>
            </a:r>
          </a:p>
          <a:p>
            <a:pPr marL="0" lvl="0" indent="0" rtl="0">
              <a:lnSpc>
                <a:spcPct val="115000"/>
              </a:lnSpc>
              <a:spcBef>
                <a:spcPts val="0"/>
              </a:spcBef>
              <a:spcAft>
                <a:spcPts val="0"/>
              </a:spcAft>
              <a:buNone/>
            </a:pPr>
            <a:r>
              <a:rPr lang="en" sz="1400" b="1">
                <a:latin typeface="Roboto"/>
                <a:ea typeface="Roboto"/>
                <a:cs typeface="Roboto"/>
                <a:sym typeface="Roboto"/>
                <a:hlinkClick r:id="rId4"/>
              </a:rPr>
              <a:t>Macroscopic patterns are related to the nature of microscopic and atomic-level structure. (MS-PS1-2)</a:t>
            </a:r>
          </a:p>
          <a:p>
            <a:pPr lvl="0" rtl="0">
              <a:lnSpc>
                <a:spcPct val="100000"/>
              </a:lnSpc>
              <a:spcBef>
                <a:spcPts val="0"/>
              </a:spcBef>
              <a:spcAft>
                <a:spcPts val="0"/>
              </a:spcAft>
              <a:buNone/>
            </a:pPr>
            <a:r>
              <a:rPr lang="en" b="1">
                <a:solidFill>
                  <a:srgbClr val="00FF00"/>
                </a:solidFill>
                <a:highlight>
                  <a:srgbClr val="FFFFFF"/>
                </a:highlight>
                <a:latin typeface="Roboto"/>
                <a:ea typeface="Roboto"/>
                <a:cs typeface="Roboto"/>
                <a:sym typeface="Roboto"/>
              </a:rPr>
              <a:t>Structure and Function</a:t>
            </a:r>
          </a:p>
          <a:p>
            <a:pPr marL="0" lvl="0" indent="0" rtl="0">
              <a:lnSpc>
                <a:spcPct val="115000"/>
              </a:lnSpc>
              <a:spcBef>
                <a:spcPts val="0"/>
              </a:spcBef>
              <a:spcAft>
                <a:spcPts val="0"/>
              </a:spcAft>
              <a:buNone/>
            </a:pPr>
            <a:r>
              <a:rPr lang="en" sz="1400" b="1">
                <a:latin typeface="Roboto"/>
                <a:ea typeface="Roboto"/>
                <a:cs typeface="Roboto"/>
                <a:sym typeface="Roboto"/>
                <a:hlinkClick r:id="rId5"/>
              </a:rPr>
              <a:t>Structures can be designed to serve particular functions by taking into account properties of different materials, and how materials can be shaped and used. (MS-PS1-3)</a:t>
            </a:r>
          </a:p>
          <a:p>
            <a:pPr lvl="0" rtl="0">
              <a:lnSpc>
                <a:spcPct val="100000"/>
              </a:lnSpc>
              <a:spcBef>
                <a:spcPts val="0"/>
              </a:spcBef>
              <a:spcAft>
                <a:spcPts val="0"/>
              </a:spcAft>
              <a:buNone/>
            </a:pPr>
            <a:r>
              <a:rPr lang="en" b="1">
                <a:solidFill>
                  <a:srgbClr val="00FF00"/>
                </a:solidFill>
                <a:latin typeface="Roboto"/>
                <a:ea typeface="Roboto"/>
                <a:cs typeface="Roboto"/>
                <a:sym typeface="Roboto"/>
              </a:rPr>
              <a:t>Energy and Matter</a:t>
            </a:r>
          </a:p>
          <a:p>
            <a:pPr marL="0" lvl="0" indent="0" rtl="0">
              <a:lnSpc>
                <a:spcPct val="115000"/>
              </a:lnSpc>
              <a:spcBef>
                <a:spcPts val="0"/>
              </a:spcBef>
              <a:spcAft>
                <a:spcPts val="0"/>
              </a:spcAft>
              <a:buNone/>
            </a:pPr>
            <a:r>
              <a:rPr lang="en" sz="1400" b="1">
                <a:latin typeface="Roboto"/>
                <a:ea typeface="Roboto"/>
                <a:cs typeface="Roboto"/>
                <a:sym typeface="Roboto"/>
                <a:hlinkClick r:id="rId6"/>
              </a:rPr>
              <a:t>Matter is conserved because atoms are conserved in physical and chemical processes. (MS-PS1-5)</a:t>
            </a:r>
          </a:p>
          <a:p>
            <a:pPr lvl="0" rtl="0">
              <a:lnSpc>
                <a:spcPct val="100000"/>
              </a:lnSpc>
              <a:spcBef>
                <a:spcPts val="0"/>
              </a:spcBef>
              <a:spcAft>
                <a:spcPts val="0"/>
              </a:spcAft>
              <a:buNone/>
            </a:pPr>
            <a:endParaRPr sz="1600" b="1">
              <a:latin typeface="Calibri"/>
              <a:ea typeface="Calibri"/>
              <a:cs typeface="Calibri"/>
              <a:sym typeface="Calibri"/>
            </a:endParaRPr>
          </a:p>
          <a:p>
            <a:pPr marL="0" lvl="0" indent="-69850">
              <a:lnSpc>
                <a:spcPct val="115000"/>
              </a:lnSpc>
              <a:spcBef>
                <a:spcPts val="0"/>
              </a:spcBef>
              <a:spcAft>
                <a:spcPts val="0"/>
              </a:spcAft>
              <a:buClr>
                <a:schemeClr val="dk2"/>
              </a:buClr>
              <a:buSzPct val="68750"/>
              <a:buFont typeface="Arial"/>
              <a:buNone/>
            </a:pPr>
            <a:endParaRPr sz="1600" b="1">
              <a:highlight>
                <a:srgbClr val="FFFFFF"/>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Comic Sans MS"/>
                <a:ea typeface="Comic Sans MS"/>
                <a:cs typeface="Comic Sans MS"/>
                <a:sym typeface="Comic Sans MS"/>
              </a:rPr>
              <a:t>Overview of Activities</a:t>
            </a:r>
          </a:p>
        </p:txBody>
      </p:sp>
      <p:sp>
        <p:nvSpPr>
          <p:cNvPr id="102" name="Shape 102"/>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419100" rtl="0">
              <a:spcBef>
                <a:spcPts val="0"/>
              </a:spcBef>
              <a:buClr>
                <a:srgbClr val="4C1130"/>
              </a:buClr>
              <a:buSzPct val="100000"/>
              <a:buFont typeface="Comic Sans MS"/>
              <a:buAutoNum type="arabicPeriod"/>
            </a:pPr>
            <a:r>
              <a:rPr lang="en" sz="3000">
                <a:solidFill>
                  <a:srgbClr val="4C1130"/>
                </a:solidFill>
                <a:latin typeface="Comic Sans MS"/>
                <a:ea typeface="Comic Sans MS"/>
                <a:cs typeface="Comic Sans MS"/>
                <a:sym typeface="Comic Sans MS"/>
              </a:rPr>
              <a:t>Exploring Hazardous Materials</a:t>
            </a:r>
          </a:p>
          <a:p>
            <a:pPr marL="457200" lvl="0" indent="-419100" rtl="0">
              <a:spcBef>
                <a:spcPts val="0"/>
              </a:spcBef>
              <a:buClr>
                <a:srgbClr val="4C1130"/>
              </a:buClr>
              <a:buSzPct val="100000"/>
              <a:buFont typeface="Comic Sans MS"/>
              <a:buAutoNum type="arabicPeriod"/>
            </a:pPr>
            <a:r>
              <a:rPr lang="en" sz="3000">
                <a:solidFill>
                  <a:srgbClr val="4C1130"/>
                </a:solidFill>
                <a:latin typeface="Comic Sans MS"/>
                <a:ea typeface="Comic Sans MS"/>
                <a:cs typeface="Comic Sans MS"/>
                <a:sym typeface="Comic Sans MS"/>
              </a:rPr>
              <a:t>Identifying Types of Hazards</a:t>
            </a:r>
          </a:p>
          <a:p>
            <a:pPr marL="457200" lvl="0" indent="-419100" rtl="0">
              <a:spcBef>
                <a:spcPts val="0"/>
              </a:spcBef>
              <a:buClr>
                <a:srgbClr val="4C1130"/>
              </a:buClr>
              <a:buSzPct val="100000"/>
              <a:buFont typeface="Comic Sans MS"/>
              <a:buAutoNum type="arabicPeriod"/>
            </a:pPr>
            <a:r>
              <a:rPr lang="en" sz="3000">
                <a:solidFill>
                  <a:srgbClr val="4C1130"/>
                </a:solidFill>
                <a:latin typeface="Comic Sans MS"/>
                <a:ea typeface="Comic Sans MS"/>
                <a:cs typeface="Comic Sans MS"/>
                <a:sym typeface="Comic Sans MS"/>
              </a:rPr>
              <a:t> Separating a Liquid </a:t>
            </a:r>
          </a:p>
          <a:p>
            <a:pPr marL="457200" lvl="0" indent="-419100" rtl="0">
              <a:spcBef>
                <a:spcPts val="0"/>
              </a:spcBef>
              <a:buClr>
                <a:srgbClr val="4C1130"/>
              </a:buClr>
              <a:buSzPct val="100000"/>
              <a:buFont typeface="Comic Sans MS"/>
              <a:buAutoNum type="arabicPeriod"/>
            </a:pPr>
            <a:r>
              <a:rPr lang="en" sz="3000">
                <a:solidFill>
                  <a:srgbClr val="4C1130"/>
                </a:solidFill>
                <a:latin typeface="Comic Sans MS"/>
                <a:ea typeface="Comic Sans MS"/>
                <a:cs typeface="Comic Sans MS"/>
                <a:sym typeface="Comic Sans MS"/>
              </a:rPr>
              <a:t>Identifying a Solid</a:t>
            </a:r>
          </a:p>
          <a:p>
            <a:pPr marL="457200" lvl="0" indent="-419100" rtl="0">
              <a:spcBef>
                <a:spcPts val="0"/>
              </a:spcBef>
              <a:buClr>
                <a:srgbClr val="4C1130"/>
              </a:buClr>
              <a:buSzPct val="100000"/>
              <a:buFont typeface="Comic Sans MS"/>
              <a:buAutoNum type="arabicPeriod"/>
            </a:pPr>
            <a:r>
              <a:rPr lang="en" sz="3000">
                <a:solidFill>
                  <a:srgbClr val="4C1130"/>
                </a:solidFill>
                <a:latin typeface="Comic Sans MS"/>
                <a:ea typeface="Comic Sans MS"/>
                <a:cs typeface="Comic Sans MS"/>
                <a:sym typeface="Comic Sans MS"/>
              </a:rPr>
              <a:t>Identifying Liquids</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Improvements/Extensions</a:t>
            </a:r>
          </a:p>
        </p:txBody>
      </p:sp>
      <p:sp>
        <p:nvSpPr>
          <p:cNvPr id="108" name="Shape 108"/>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sz="1400">
                <a:solidFill>
                  <a:srgbClr val="000000"/>
                </a:solidFill>
                <a:highlight>
                  <a:srgbClr val="FFFFFF"/>
                </a:highlight>
                <a:latin typeface="Georgia"/>
                <a:ea typeface="Georgia"/>
                <a:cs typeface="Georgia"/>
                <a:sym typeface="Georgia"/>
                <a:hlinkClick r:id="rId3"/>
              </a:rPr>
              <a:t>Physical &amp; Chemical Properties &amp; Changes Notes/Foldable</a:t>
            </a:r>
            <a:r>
              <a:rPr lang="en" sz="1400">
                <a:solidFill>
                  <a:srgbClr val="000000"/>
                </a:solidFill>
                <a:highlight>
                  <a:srgbClr val="FFFFFF"/>
                </a:highlight>
                <a:latin typeface="Georgia"/>
                <a:ea typeface="Georgia"/>
                <a:cs typeface="Georgia"/>
                <a:sym typeface="Georgia"/>
              </a:rPr>
              <a:t> :Interactive notebooking</a:t>
            </a:r>
          </a:p>
          <a:p>
            <a:pPr lvl="0">
              <a:spcBef>
                <a:spcPts val="0"/>
              </a:spcBef>
              <a:buNone/>
            </a:pPr>
            <a:r>
              <a:rPr lang="en" u="sng">
                <a:solidFill>
                  <a:schemeClr val="hlink"/>
                </a:solidFill>
                <a:hlinkClick r:id="rId4"/>
              </a:rPr>
              <a:t>https://middleschoolscienceblog.files.wordpress.com/2015/01/physical-chemical-properties-changes-interactive-notebook.pdf</a:t>
            </a:r>
          </a:p>
          <a:p>
            <a:pPr lvl="0" rtl="0">
              <a:lnSpc>
                <a:spcPct val="100000"/>
              </a:lnSpc>
              <a:spcBef>
                <a:spcPts val="0"/>
              </a:spcBef>
              <a:buNone/>
            </a:pPr>
            <a:r>
              <a:rPr lang="en"/>
              <a:t>Science Text:</a:t>
            </a:r>
            <a:r>
              <a:rPr lang="en" sz="1200">
                <a:solidFill>
                  <a:srgbClr val="333333"/>
                </a:solidFill>
                <a:latin typeface="Georgia"/>
                <a:ea typeface="Georgia"/>
                <a:cs typeface="Georgia"/>
                <a:sym typeface="Georgia"/>
              </a:rPr>
              <a:t>Wayward barrel left in Minneapolis alley remains a toxic enigma </a:t>
            </a:r>
            <a:r>
              <a:rPr lang="en" sz="1100" u="sng">
                <a:solidFill>
                  <a:schemeClr val="hlink"/>
                </a:solidFill>
                <a:latin typeface="Arial"/>
                <a:ea typeface="Arial"/>
                <a:cs typeface="Arial"/>
                <a:sym typeface="Arial"/>
                <a:hlinkClick r:id="rId5"/>
              </a:rPr>
              <a:t>http://www.startribune.com/wayward-barrel-left-in-minneapolis-alley-remains-a-toxic-enigma/313974871/</a:t>
            </a:r>
          </a:p>
          <a:p>
            <a:pPr lvl="0" rtl="0">
              <a:lnSpc>
                <a:spcPct val="100000"/>
              </a:lnSpc>
              <a:spcBef>
                <a:spcPts val="0"/>
              </a:spcBef>
              <a:spcAft>
                <a:spcPts val="0"/>
              </a:spcAft>
              <a:buNone/>
            </a:pPr>
            <a:r>
              <a:rPr lang="en" sz="1100">
                <a:solidFill>
                  <a:srgbClr val="333333"/>
                </a:solidFill>
                <a:highlight>
                  <a:srgbClr val="FFFFFF"/>
                </a:highlight>
                <a:latin typeface="PT Sans"/>
                <a:ea typeface="PT Sans"/>
                <a:cs typeface="PT Sans"/>
                <a:sym typeface="PT Sans"/>
              </a:rPr>
              <a:t>CK-12 Hazardous waste</a:t>
            </a:r>
          </a:p>
          <a:p>
            <a:pPr lvl="0" rtl="0">
              <a:lnSpc>
                <a:spcPct val="100000"/>
              </a:lnSpc>
              <a:spcBef>
                <a:spcPts val="0"/>
              </a:spcBef>
              <a:spcAft>
                <a:spcPts val="0"/>
              </a:spcAft>
              <a:buClr>
                <a:schemeClr val="dk2"/>
              </a:buClr>
              <a:buSzPct val="100000"/>
              <a:buFont typeface="Arial"/>
              <a:buNone/>
            </a:pPr>
            <a:r>
              <a:rPr lang="en" sz="1100" u="sng">
                <a:solidFill>
                  <a:schemeClr val="hlink"/>
                </a:solidFill>
                <a:highlight>
                  <a:srgbClr val="FFFFFF"/>
                </a:highlight>
                <a:latin typeface="PT Sans"/>
                <a:ea typeface="PT Sans"/>
                <a:cs typeface="PT Sans"/>
                <a:sym typeface="PT Sans"/>
                <a:hlinkClick r:id="rId6"/>
              </a:rPr>
              <a:t>http://www.ck12.org/earth-science/Impacts-of-Hazardous-Waste/</a:t>
            </a:r>
          </a:p>
          <a:p>
            <a:pPr lvl="0" rtl="0">
              <a:lnSpc>
                <a:spcPct val="100000"/>
              </a:lnSpc>
              <a:spcBef>
                <a:spcPts val="0"/>
              </a:spcBef>
              <a:spcAft>
                <a:spcPts val="0"/>
              </a:spcAft>
              <a:buClr>
                <a:schemeClr val="dk2"/>
              </a:buClr>
              <a:buSzPct val="100000"/>
              <a:buFont typeface="Arial"/>
              <a:buNone/>
            </a:pPr>
            <a:endParaRPr sz="1100">
              <a:solidFill>
                <a:srgbClr val="333333"/>
              </a:solidFill>
              <a:highlight>
                <a:srgbClr val="FFFFFF"/>
              </a:highlight>
              <a:latin typeface="PT Sans"/>
              <a:ea typeface="PT Sans"/>
              <a:cs typeface="PT Sans"/>
              <a:sym typeface="PT Sans"/>
            </a:endParaRPr>
          </a:p>
          <a:p>
            <a:pPr lvl="0" rtl="0">
              <a:lnSpc>
                <a:spcPct val="100000"/>
              </a:lnSpc>
              <a:spcBef>
                <a:spcPts val="0"/>
              </a:spcBef>
              <a:spcAft>
                <a:spcPts val="0"/>
              </a:spcAft>
              <a:buClr>
                <a:schemeClr val="dk2"/>
              </a:buClr>
              <a:buSzPct val="100000"/>
              <a:buFont typeface="Arial"/>
              <a:buNone/>
            </a:pPr>
            <a:r>
              <a:rPr lang="en" sz="1100">
                <a:solidFill>
                  <a:srgbClr val="333333"/>
                </a:solidFill>
                <a:highlight>
                  <a:srgbClr val="FFFFFF"/>
                </a:highlight>
                <a:latin typeface="PT Sans"/>
                <a:ea typeface="PT Sans"/>
                <a:cs typeface="PT Sans"/>
                <a:sym typeface="PT Sans"/>
              </a:rPr>
              <a:t>Hazardous Waste</a:t>
            </a:r>
          </a:p>
          <a:p>
            <a:pPr lvl="0" rtl="0">
              <a:lnSpc>
                <a:spcPct val="100000"/>
              </a:lnSpc>
              <a:spcBef>
                <a:spcPts val="0"/>
              </a:spcBef>
              <a:spcAft>
                <a:spcPts val="0"/>
              </a:spcAft>
              <a:buClr>
                <a:schemeClr val="dk2"/>
              </a:buClr>
              <a:buSzPct val="100000"/>
              <a:buFont typeface="Arial"/>
              <a:buNone/>
            </a:pPr>
            <a:r>
              <a:rPr lang="en" sz="1100" u="sng">
                <a:solidFill>
                  <a:schemeClr val="hlink"/>
                </a:solidFill>
                <a:highlight>
                  <a:srgbClr val="FFFFFF"/>
                </a:highlight>
                <a:latin typeface="PT Sans"/>
                <a:ea typeface="PT Sans"/>
                <a:cs typeface="PT Sans"/>
                <a:sym typeface="PT Sans"/>
                <a:hlinkClick r:id="rId7"/>
              </a:rPr>
              <a:t>http://www.learner.org/interactives/garbage/hazardous.html</a:t>
            </a:r>
          </a:p>
          <a:p>
            <a:pPr lvl="0">
              <a:spcBef>
                <a:spcPts val="0"/>
              </a:spcBef>
              <a:buNone/>
            </a:pP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On-screen Show (16:9)</PresentationFormat>
  <Paragraphs>60</Paragraphs>
  <Slides>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vt:lpstr>
      <vt:lpstr>Montserrat</vt:lpstr>
      <vt:lpstr>Comic Sans MS</vt:lpstr>
      <vt:lpstr>Oswald</vt:lpstr>
      <vt:lpstr>Calibri</vt:lpstr>
      <vt:lpstr>Roboto</vt:lpstr>
      <vt:lpstr>Playfair Display</vt:lpstr>
      <vt:lpstr>PT Sans</vt:lpstr>
      <vt:lpstr>Georgia</vt:lpstr>
      <vt:lpstr>Trebuchet MS</vt:lpstr>
      <vt:lpstr>Helvetica Neue</vt:lpstr>
      <vt:lpstr>pop</vt:lpstr>
      <vt:lpstr>Hazardous Materials Investigation The Barrel Mystery Ryan Kelly,Marla Arrington,Maureen Bruins</vt:lpstr>
      <vt:lpstr>What happens when unidentified, hazardous wastes are left abandoned? This module focuses on the physical and chemical properties of substances. Students explore the contents of a barrel of simulated hazardous waste as they learn to physically separate, test, and identify substances in a mixture</vt:lpstr>
      <vt:lpstr>MS-PS1 Matter and its Interactions Performance Expectations:MS-PS1-2. Analyze and interpret data on the properties of substances before and after the substances interact to determine if a chemical reaction has occurred.  [Clarification Statement: Examples of reactions could include burning sugar or steel wool, fat reacting with sodium hydroxide, and mixing zinc with hydrogen chloride.] [Assessment boundary: Assessment is limited to analysis of the following properties: density, melting point, boiling point, solubility, flammability, and odor.]</vt:lpstr>
      <vt:lpstr>Disciplinary Core Ideas</vt:lpstr>
      <vt:lpstr>DCI          PS1.B: Chemical Reactions</vt:lpstr>
      <vt:lpstr>Science and Engineering Practices (SEP)</vt:lpstr>
      <vt:lpstr>Crosscutting Concepts</vt:lpstr>
      <vt:lpstr>Overview of Activities</vt:lpstr>
      <vt:lpstr>Improvements/Extensions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Hazardous Materials Investigation The Barrel Mystery Ryan Kelly,Marla Arrington,Maureen Bruins</dc:title>
  <dc:creator>user</dc:creator>
  <cp:lastModifiedBy>user</cp:lastModifiedBy>
  <cp:revision>1</cp:revision>
  <dcterms:modified xsi:type="dcterms:W3CDTF">2016-08-12T19:59:04Z</dcterms:modified>
</cp:coreProperties>
</file>