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22"/>
  </p:notesMasterIdLst>
  <p:sldIdLst>
    <p:sldId id="266" r:id="rId2"/>
    <p:sldId id="268" r:id="rId3"/>
    <p:sldId id="270" r:id="rId4"/>
    <p:sldId id="272" r:id="rId5"/>
    <p:sldId id="267" r:id="rId6"/>
    <p:sldId id="256" r:id="rId7"/>
    <p:sldId id="257" r:id="rId8"/>
    <p:sldId id="258" r:id="rId9"/>
    <p:sldId id="259" r:id="rId10"/>
    <p:sldId id="260" r:id="rId11"/>
    <p:sldId id="274" r:id="rId12"/>
    <p:sldId id="275" r:id="rId13"/>
    <p:sldId id="276" r:id="rId14"/>
    <p:sldId id="263" r:id="rId15"/>
    <p:sldId id="261" r:id="rId16"/>
    <p:sldId id="273" r:id="rId17"/>
    <p:sldId id="262" r:id="rId18"/>
    <p:sldId id="264" r:id="rId19"/>
    <p:sldId id="265" r:id="rId20"/>
    <p:sldId id="271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2322" y="-72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265966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25120" y="325120"/>
            <a:ext cx="12367565" cy="8583168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301035" y="7614525"/>
            <a:ext cx="12406579" cy="1893803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2275840"/>
            <a:ext cx="11054080" cy="2531709"/>
          </a:xfrm>
        </p:spPr>
        <p:txBody>
          <a:bodyPr anchor="b">
            <a:normAutofit/>
          </a:bodyPr>
          <a:lstStyle>
            <a:lvl1pPr>
              <a:defRPr sz="63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057424"/>
            <a:ext cx="9103360" cy="209521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25120" y="325120"/>
            <a:ext cx="12367565" cy="2028749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301035" y="1015738"/>
            <a:ext cx="12406579" cy="1893803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2059094"/>
            <a:ext cx="2926080" cy="6381985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2059093"/>
            <a:ext cx="8561493" cy="6381986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25120" y="325120"/>
            <a:ext cx="12367565" cy="673648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600802" y="5978442"/>
            <a:ext cx="4090921" cy="1015504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725256" y="5795968"/>
            <a:ext cx="7885532" cy="1209085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4023080" y="5813421"/>
            <a:ext cx="7776683" cy="1101187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977940" y="5794382"/>
            <a:ext cx="4704711" cy="926647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301035" y="5772167"/>
            <a:ext cx="12406579" cy="189137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379" y="3503730"/>
            <a:ext cx="11054080" cy="2167467"/>
          </a:xfrm>
        </p:spPr>
        <p:txBody>
          <a:bodyPr anchor="t">
            <a:normAutofit/>
          </a:bodyPr>
          <a:lstStyle>
            <a:lvl1pPr algn="ctr">
              <a:defRPr sz="6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4697" y="2044371"/>
            <a:ext cx="9127444" cy="1336606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62354" y="3810406"/>
            <a:ext cx="5436006" cy="49028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606439" y="3810406"/>
            <a:ext cx="5436006" cy="49028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355" y="3808873"/>
            <a:ext cx="5436006" cy="909884"/>
          </a:xfrm>
        </p:spPr>
        <p:txBody>
          <a:bodyPr anchor="ctr"/>
          <a:lstStyle>
            <a:lvl1pPr marL="0" indent="0" algn="ctr">
              <a:buNone/>
              <a:defRPr sz="3400" b="0">
                <a:solidFill>
                  <a:schemeClr val="tx2"/>
                </a:solidFill>
                <a:latin typeface="+mj-lt"/>
              </a:defRPr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3317" y="4876801"/>
            <a:ext cx="5432967" cy="3835965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10774" y="3808872"/>
            <a:ext cx="5436006" cy="909884"/>
          </a:xfrm>
        </p:spPr>
        <p:txBody>
          <a:bodyPr anchor="ctr"/>
          <a:lstStyle>
            <a:lvl1pPr marL="0" indent="0" algn="ctr">
              <a:buNone/>
              <a:defRPr sz="3400" b="0" i="0">
                <a:solidFill>
                  <a:schemeClr val="tx2"/>
                </a:solidFill>
                <a:latin typeface="+mj-lt"/>
              </a:defRPr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8" y="4876801"/>
            <a:ext cx="5436006" cy="3835965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25120" y="325120"/>
            <a:ext cx="12367565" cy="2028749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301035" y="1015738"/>
            <a:ext cx="12406579" cy="189137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25120" y="325120"/>
            <a:ext cx="12367565" cy="2028749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0480" y="5093547"/>
            <a:ext cx="4768427" cy="270933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853"/>
              </a:spcAft>
              <a:buNone/>
              <a:defRPr sz="2600">
                <a:solidFill>
                  <a:schemeClr val="tx2"/>
                </a:solidFill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301035" y="1015738"/>
            <a:ext cx="12406579" cy="1893803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300480" y="3251200"/>
            <a:ext cx="4768427" cy="1781658"/>
          </a:xfrm>
        </p:spPr>
        <p:txBody>
          <a:bodyPr anchor="b">
            <a:noAutofit/>
          </a:bodyPr>
          <a:lstStyle>
            <a:lvl1pPr algn="l">
              <a:defRPr sz="4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6124" y="2600960"/>
            <a:ext cx="5552464" cy="5418667"/>
          </a:xfrm>
        </p:spPr>
        <p:txBody>
          <a:bodyPr anchor="ctr"/>
          <a:lstStyle>
            <a:lvl1pPr>
              <a:buClr>
                <a:schemeClr val="bg1"/>
              </a:buClr>
              <a:defRPr sz="31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8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26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23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2300">
                <a:solidFill>
                  <a:schemeClr val="tx2"/>
                </a:solidFill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25120" y="325120"/>
            <a:ext cx="12367565" cy="8583168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301035" y="7614525"/>
            <a:ext cx="12406579" cy="1893803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132" y="481660"/>
            <a:ext cx="5422428" cy="3455906"/>
          </a:xfrm>
        </p:spPr>
        <p:txBody>
          <a:bodyPr anchor="b">
            <a:normAutofit/>
          </a:bodyPr>
          <a:lstStyle>
            <a:lvl1pPr algn="l">
              <a:defRPr sz="40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3852" y="3961648"/>
            <a:ext cx="5430709" cy="3443864"/>
          </a:xfrm>
        </p:spPr>
        <p:txBody>
          <a:bodyPr>
            <a:normAutofit/>
          </a:bodyPr>
          <a:lstStyle>
            <a:lvl1pPr marL="0" indent="0">
              <a:buNone/>
              <a:defRPr sz="2600">
                <a:solidFill>
                  <a:srgbClr val="FFFFFF"/>
                </a:solidFill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2107" y="1950720"/>
            <a:ext cx="5071872" cy="4161536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25120" y="325120"/>
            <a:ext cx="12367565" cy="3511296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301035" y="2388521"/>
            <a:ext cx="12406579" cy="189137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481177"/>
            <a:ext cx="11704320" cy="1781658"/>
          </a:xfrm>
          <a:prstGeom prst="rect">
            <a:avLst/>
          </a:prstGeom>
        </p:spPr>
        <p:txBody>
          <a:bodyPr vert="horz" lIns="130046" tIns="65023" rIns="130046" bIns="6502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43889" y="8889123"/>
            <a:ext cx="5385515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5397" y="8889123"/>
            <a:ext cx="5385516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76214" y="8889121"/>
            <a:ext cx="1652375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0274" y="3805108"/>
            <a:ext cx="10536296" cy="4907657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1300460" rtl="0" eaLnBrk="1" latinLnBrk="0" hangingPunct="1">
        <a:spcBef>
          <a:spcPct val="0"/>
        </a:spcBef>
        <a:buNone/>
        <a:defRPr sz="63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90138" indent="-390138" algn="l" defTabSz="13004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3400" kern="1200">
          <a:solidFill>
            <a:schemeClr val="tx2"/>
          </a:solidFill>
          <a:latin typeface="+mn-lt"/>
          <a:ea typeface="+mn-ea"/>
          <a:cs typeface="+mn-cs"/>
        </a:defRPr>
      </a:lvl1pPr>
      <a:lvl2pPr marL="819561" indent="-390138" algn="l" defTabSz="13004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3100" kern="1200">
          <a:solidFill>
            <a:schemeClr val="tx2"/>
          </a:solidFill>
          <a:latin typeface="+mn-lt"/>
          <a:ea typeface="+mn-ea"/>
          <a:cs typeface="+mn-cs"/>
        </a:defRPr>
      </a:lvl2pPr>
      <a:lvl3pPr marL="1216924" indent="-325115" algn="l" defTabSz="13004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625575" indent="-325115" algn="l" defTabSz="13004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600" kern="1200">
          <a:solidFill>
            <a:schemeClr val="tx2"/>
          </a:solidFill>
          <a:latin typeface="+mn-lt"/>
          <a:ea typeface="+mn-ea"/>
          <a:cs typeface="+mn-cs"/>
        </a:defRPr>
      </a:lvl4pPr>
      <a:lvl5pPr marL="2080735" indent="-325115" algn="l" defTabSz="13004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300" kern="1200">
          <a:solidFill>
            <a:schemeClr val="tx2"/>
          </a:solidFill>
          <a:latin typeface="+mn-lt"/>
          <a:ea typeface="+mn-ea"/>
          <a:cs typeface="+mn-cs"/>
        </a:defRPr>
      </a:lvl5pPr>
      <a:lvl6pPr marL="2535896" indent="-325115" algn="l" defTabSz="1300460" rtl="0" eaLnBrk="1" latinLnBrk="0" hangingPunct="1">
        <a:spcBef>
          <a:spcPts val="546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2991057" indent="-325115" algn="l" defTabSz="1300460" rtl="0" eaLnBrk="1" latinLnBrk="0" hangingPunct="1">
        <a:spcBef>
          <a:spcPts val="546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7pPr>
      <a:lvl8pPr marL="3446218" indent="-325115" algn="l" defTabSz="1300460" rtl="0" eaLnBrk="1" latinLnBrk="0" hangingPunct="1">
        <a:spcBef>
          <a:spcPts val="546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8pPr>
      <a:lvl9pPr marL="3901379" indent="-325115" algn="l" defTabSz="1300460" rtl="0" eaLnBrk="1" latinLnBrk="0" hangingPunct="1">
        <a:spcBef>
          <a:spcPts val="546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vGVoxdy-yM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does it mean to be healthy?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244600" y="5029200"/>
            <a:ext cx="10490200" cy="2514600"/>
          </a:xfrm>
        </p:spPr>
        <p:txBody>
          <a:bodyPr>
            <a:noAutofit/>
          </a:bodyPr>
          <a:lstStyle/>
          <a:p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52705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Oswald Regular"/>
                <a:ea typeface="Oswald Regular"/>
                <a:cs typeface="Oswald Regular"/>
                <a:sym typeface="Oswald Regular"/>
              </a:defRPr>
            </a:lvl1pPr>
          </a:lstStyle>
          <a:p>
            <a:r>
              <a:t>How are STDs spread?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0" name="Shape 130"/>
          <p:cNvSpPr/>
          <p:nvPr/>
        </p:nvSpPr>
        <p:spPr>
          <a:xfrm>
            <a:off x="1767352" y="3060700"/>
            <a:ext cx="10048591" cy="508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44500" indent="-444500" algn="l">
              <a:buSzPct val="75000"/>
              <a:buChar char="•"/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r>
              <a:t>They are spread through unprotected sexual contact </a:t>
            </a:r>
          </a:p>
          <a:p>
            <a:pPr marL="444500" indent="-444500" algn="l">
              <a:buSzPct val="75000"/>
              <a:buChar char="•"/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r>
              <a:t>Through childbirth</a:t>
            </a:r>
          </a:p>
          <a:p>
            <a:pPr marL="444500" indent="-444500" algn="l">
              <a:buSzPct val="75000"/>
              <a:buChar char="•"/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r>
              <a:t>Intravenous drug use</a:t>
            </a:r>
          </a:p>
          <a:p>
            <a:pPr marL="444500" indent="-444500" algn="l">
              <a:buSzPct val="75000"/>
              <a:buChar char="•"/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r>
              <a:t>Blood transfusion</a:t>
            </a:r>
          </a:p>
          <a:p>
            <a:pPr algn="l"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endParaRPr/>
          </a:p>
          <a:p>
            <a:pPr marL="444500" indent="-444500" algn="l">
              <a:buSzPct val="75000"/>
              <a:buChar char="•"/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r>
              <a:t>They are NOT spread through inanimate objects - such as toilet seats, eating utensils and swimming pools.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1" build="p" bldLvl="5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Syphilis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Is an STD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Spread through sexual contact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It is a bacterial infection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Is treatable with penicillin in the early stages</a:t>
            </a:r>
          </a:p>
          <a:p>
            <a:r>
              <a:rPr lang="en-US" b="1" dirty="0">
                <a:solidFill>
                  <a:schemeClr val="tx1"/>
                </a:solidFill>
              </a:rPr>
              <a:t>Is highly contagious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Without treatment can cause damage to heart, brain and organs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Can be life threatening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30666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Chlamydia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Is an STD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Spread through sexual contact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Easily cured if treated early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If not treated can cause difficulty in getting pregnant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040151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Gonorrhea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Is an STD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Bacterial infection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Oldest known sexually transmitted disease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Easily treated with antibiotics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If not treated can cause serious complications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Can cause infertility in men and woman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03764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ctrTitle"/>
          </p:nvPr>
        </p:nvSpPr>
        <p:spPr>
          <a:xfrm>
            <a:off x="1143000" y="-11176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>
                <a:latin typeface="Oswald Regular"/>
                <a:ea typeface="Oswald Regular"/>
                <a:cs typeface="Oswald Regular"/>
                <a:sym typeface="Oswald Regular"/>
              </a:defRPr>
            </a:lvl1pPr>
          </a:lstStyle>
          <a:p>
            <a:r>
              <a:rPr dirty="0"/>
              <a:t>Hepatitis B</a:t>
            </a:r>
          </a:p>
        </p:txBody>
      </p:sp>
      <p:sp>
        <p:nvSpPr>
          <p:cNvPr id="138" name="Shape 138"/>
          <p:cNvSpPr/>
          <p:nvPr/>
        </p:nvSpPr>
        <p:spPr>
          <a:xfrm>
            <a:off x="796149" y="2959100"/>
            <a:ext cx="11158502" cy="383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44500" indent="-444500" algn="l">
              <a:buSzPct val="75000"/>
              <a:buChar char="•"/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r>
              <a:t>Spread though blood, semen and vaginal secretions</a:t>
            </a:r>
          </a:p>
          <a:p>
            <a:pPr algn="l"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endParaRPr/>
          </a:p>
          <a:p>
            <a:pPr marL="444500" indent="-444500" algn="l">
              <a:buSzPct val="75000"/>
              <a:buChar char="•"/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r>
              <a:t>It attacks the liver and can turn into a chronic infection</a:t>
            </a:r>
          </a:p>
          <a:p>
            <a:pPr algn="l"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endParaRPr/>
          </a:p>
          <a:p>
            <a:pPr marL="444500" indent="-444500" algn="l">
              <a:buSzPct val="75000"/>
              <a:buChar char="•"/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r>
              <a:t>It can eventually lead to liver cancer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ctrTitle"/>
          </p:nvPr>
        </p:nvSpPr>
        <p:spPr>
          <a:xfrm>
            <a:off x="1155700" y="-18034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>
                <a:latin typeface="Oswald Regular"/>
                <a:ea typeface="Oswald Regular"/>
                <a:cs typeface="Oswald Regular"/>
                <a:sym typeface="Oswald Regular"/>
              </a:defRPr>
            </a:lvl1pPr>
          </a:lstStyle>
          <a:p>
            <a:r>
              <a:t>HIV / AIDs</a:t>
            </a:r>
          </a:p>
        </p:txBody>
      </p:sp>
      <p:sp>
        <p:nvSpPr>
          <p:cNvPr id="133" name="Shape 133"/>
          <p:cNvSpPr/>
          <p:nvPr/>
        </p:nvSpPr>
        <p:spPr>
          <a:xfrm>
            <a:off x="995231" y="1663699"/>
            <a:ext cx="11853530" cy="75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44500" indent="-444500" algn="l">
              <a:buSzPct val="75000"/>
              <a:buChar char="•"/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r>
              <a:rPr dirty="0"/>
              <a:t>AIDS = Acquired Immune Deficiency Syndrome</a:t>
            </a:r>
          </a:p>
          <a:p>
            <a:pPr algn="l"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endParaRPr dirty="0"/>
          </a:p>
          <a:p>
            <a:pPr marL="444500" indent="-444500" algn="l">
              <a:buSzPct val="75000"/>
              <a:buChar char="•"/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r>
              <a:rPr dirty="0"/>
              <a:t>It is caused by HIV = Human Immunodeficiency Virus. </a:t>
            </a:r>
          </a:p>
          <a:p>
            <a:pPr algn="l"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endParaRPr dirty="0"/>
          </a:p>
          <a:p>
            <a:pPr marL="444500" indent="-444500" algn="l">
              <a:buSzPct val="75000"/>
              <a:buChar char="•"/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r>
              <a:rPr dirty="0"/>
              <a:t>This virus infects and kills helper T cells.</a:t>
            </a:r>
          </a:p>
          <a:p>
            <a:pPr algn="l"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endParaRPr dirty="0"/>
          </a:p>
          <a:p>
            <a:pPr marL="444500" indent="-444500" algn="l">
              <a:buSzPct val="75000"/>
              <a:buChar char="•"/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r>
              <a:rPr dirty="0"/>
              <a:t>Helper T cells help active lymphocytes AKA white blood cells.</a:t>
            </a:r>
          </a:p>
          <a:p>
            <a:pPr algn="l"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endParaRPr dirty="0"/>
          </a:p>
          <a:p>
            <a:pPr algn="l"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r>
              <a:rPr u="sng" dirty="0">
                <a:hlinkClick r:id="rId2"/>
              </a:rPr>
              <a:t>https://www.youtube.com/watch?v=qvGVoxdy-yM</a:t>
            </a:r>
          </a:p>
          <a:p>
            <a:pPr algn="l"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r>
              <a:rPr dirty="0"/>
              <a:t>https://www.youtube.com/watch?v=fITp4oT4a9E</a:t>
            </a:r>
          </a:p>
          <a:p>
            <a:pPr algn="l"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rstandley.com/images/immune3.bmp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" r="1389"/>
          <a:stretch>
            <a:fillRect/>
          </a:stretch>
        </p:blipFill>
        <p:spPr bwMode="auto">
          <a:xfrm>
            <a:off x="939800" y="1600200"/>
            <a:ext cx="5041900" cy="777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70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ctrTitle"/>
          </p:nvPr>
        </p:nvSpPr>
        <p:spPr>
          <a:xfrm>
            <a:off x="1270000" y="1790699"/>
            <a:ext cx="10464800" cy="5424687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612422" indent="-612422" algn="l" defTabSz="362204">
              <a:buSzPct val="75000"/>
              <a:buChar char="•"/>
              <a:defRPr sz="5084">
                <a:latin typeface="Oswald Regular"/>
                <a:ea typeface="Oswald Regular"/>
                <a:cs typeface="Oswald Regular"/>
                <a:sym typeface="Oswald Regular"/>
              </a:defRPr>
            </a:pPr>
            <a:r>
              <a:rPr dirty="0">
                <a:solidFill>
                  <a:schemeClr val="tx1"/>
                </a:solidFill>
              </a:rPr>
              <a:t>HIV is spread through semen, blood, and vaginal secretions.</a:t>
            </a:r>
          </a:p>
          <a:p>
            <a:pPr marL="612422" indent="-612422" algn="l" defTabSz="362204">
              <a:buSzPct val="75000"/>
              <a:defRPr sz="5084">
                <a:latin typeface="Oswald Regular"/>
                <a:ea typeface="Oswald Regular"/>
                <a:cs typeface="Oswald Regular"/>
                <a:sym typeface="Oswald Regular"/>
              </a:defRPr>
            </a:pPr>
            <a:endParaRPr dirty="0">
              <a:solidFill>
                <a:schemeClr val="tx1"/>
              </a:solidFill>
            </a:endParaRPr>
          </a:p>
          <a:p>
            <a:pPr marL="612422" indent="-612422" algn="l" defTabSz="362204">
              <a:buSzPct val="75000"/>
              <a:defRPr sz="5084">
                <a:latin typeface="Oswald Regular"/>
                <a:ea typeface="Oswald Regular"/>
                <a:cs typeface="Oswald Regular"/>
                <a:sym typeface="Oswald Regular"/>
              </a:defRPr>
            </a:pPr>
            <a:endParaRPr dirty="0">
              <a:solidFill>
                <a:schemeClr val="tx1"/>
              </a:solidFill>
            </a:endParaRPr>
          </a:p>
          <a:p>
            <a:pPr marL="612422" indent="-612422" algn="l" defTabSz="362204">
              <a:buSzPct val="75000"/>
              <a:defRPr sz="5084">
                <a:latin typeface="Oswald Regular"/>
                <a:ea typeface="Oswald Regular"/>
                <a:cs typeface="Oswald Regular"/>
                <a:sym typeface="Oswald Regular"/>
              </a:defRPr>
            </a:pPr>
            <a:r>
              <a:rPr dirty="0">
                <a:solidFill>
                  <a:schemeClr val="tx1"/>
                </a:solidFill>
              </a:rPr>
              <a:t>When HIV turns into AIDS, there is a VERY low number of CD4T cells.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ctrTitle"/>
          </p:nvPr>
        </p:nvSpPr>
        <p:spPr>
          <a:xfrm>
            <a:off x="1270000" y="2578100"/>
            <a:ext cx="10464800" cy="3302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19937">
              <a:defRPr sz="7119">
                <a:latin typeface="Oswald Regular"/>
                <a:ea typeface="Oswald Regular"/>
                <a:cs typeface="Oswald Regular"/>
                <a:sym typeface="Oswald Regular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What is the best way to protect yourself from getting an STD?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ctrTitle"/>
          </p:nvPr>
        </p:nvSpPr>
        <p:spPr>
          <a:xfrm>
            <a:off x="1270000" y="-8509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>
                <a:latin typeface="Oswald Regular"/>
                <a:ea typeface="Oswald Regular"/>
                <a:cs typeface="Oswald Regular"/>
                <a:sym typeface="Oswald Regular"/>
              </a:defRPr>
            </a:lvl1pPr>
          </a:lstStyle>
          <a:p>
            <a:r>
              <a:t>Condoms</a:t>
            </a:r>
          </a:p>
        </p:txBody>
      </p:sp>
      <p:sp>
        <p:nvSpPr>
          <p:cNvPr id="143" name="Shape 143"/>
          <p:cNvSpPr/>
          <p:nvPr/>
        </p:nvSpPr>
        <p:spPr>
          <a:xfrm>
            <a:off x="1163060" y="2171700"/>
            <a:ext cx="10678680" cy="383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44500" indent="-444500" algn="l">
              <a:buSzPct val="75000"/>
              <a:buChar char="•"/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r>
              <a:t>When used correctly, condoms have a failure rate of  2%-10%</a:t>
            </a:r>
          </a:p>
          <a:p>
            <a:pPr algn="l"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endParaRPr/>
          </a:p>
          <a:p>
            <a:pPr marL="444500" indent="-444500" algn="l">
              <a:buSzPct val="75000"/>
              <a:buChar char="•"/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r>
              <a:t>HIV has a size that is about 100x smaller than sperm…. so that makes it easier for HIV to leak out of condoms.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3446"/>
            <a:ext cx="11734800" cy="2795954"/>
          </a:xfrm>
        </p:spPr>
        <p:txBody>
          <a:bodyPr>
            <a:normAutofit/>
          </a:bodyPr>
          <a:lstStyle/>
          <a:p>
            <a:r>
              <a:rPr lang="en-US" dirty="0" smtClean="0"/>
              <a:t>How can you stay healthy?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Get enough sleep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Eat healthy foods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Protect yourself from germs by washing your hands</a:t>
            </a:r>
          </a:p>
        </p:txBody>
      </p:sp>
    </p:spTree>
    <p:extLst>
      <p:ext uri="{BB962C8B-B14F-4D97-AF65-F5344CB8AC3E}">
        <p14:creationId xmlns:p14="http://schemas.microsoft.com/office/powerpoint/2010/main" val="673217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Abstinence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Do not have any type of sexual intercourse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3838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you keep others healthy?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Cover your mouth when you cough</a:t>
            </a:r>
          </a:p>
          <a:p>
            <a:r>
              <a:rPr lang="en-US" b="1" dirty="0">
                <a:solidFill>
                  <a:schemeClr val="tx1"/>
                </a:solidFill>
              </a:rPr>
              <a:t>Cover your nose when you sneeze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Stay home from work or school if your really sick so you do not spread your germs to others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Do not kiss or hug  someone if you are sick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9532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be healthy you must have a healthy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IMMUNE SYSTEM </a:t>
            </a:r>
          </a:p>
          <a:p>
            <a:r>
              <a:rPr lang="en-US" sz="6600" b="1" dirty="0">
                <a:solidFill>
                  <a:schemeClr val="tx1"/>
                </a:solidFill>
              </a:rPr>
              <a:t>Your body has an incredible protective process called the immune system.. </a:t>
            </a:r>
          </a:p>
          <a:p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280764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rstandley.com/images/immune3.bmp"/>
          <p:cNvPicPr>
            <a:picLocks noGrp="1" noChangeAspect="1" noChangeArrowheads="1"/>
          </p:cNvPicPr>
          <p:nvPr>
            <p:ph type="pic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" r="1389"/>
          <a:stretch>
            <a:fillRect/>
          </a:stretch>
        </p:blipFill>
        <p:spPr bwMode="auto">
          <a:xfrm>
            <a:off x="7912100" y="609600"/>
            <a:ext cx="5092700" cy="82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0" y="1981200"/>
            <a:ext cx="7874000" cy="51689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It's </a:t>
            </a:r>
            <a:r>
              <a:rPr lang="en-US" b="1" dirty="0">
                <a:solidFill>
                  <a:schemeClr val="tx1"/>
                </a:solidFill>
              </a:rPr>
              <a:t>design is to defend you, to fight for you, against millions and millions of tiny parasites, toxins, viruses, bacteria and microbes.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These </a:t>
            </a:r>
            <a:r>
              <a:rPr lang="en-US" b="1" dirty="0">
                <a:solidFill>
                  <a:schemeClr val="tx1"/>
                </a:solidFill>
              </a:rPr>
              <a:t>little critters seek to enter your body and take over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Your immune response is the reaction of your body to substances that are foreign or interpreted as being foreign</a:t>
            </a:r>
          </a:p>
          <a:p>
            <a:endParaRPr lang="en-US" dirty="0"/>
          </a:p>
        </p:txBody>
      </p:sp>
      <p:pic>
        <p:nvPicPr>
          <p:cNvPr id="7" name="Picture 2" descr="http://www.drstandley.com/images/immune3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" r="1389"/>
          <a:stretch>
            <a:fillRect/>
          </a:stretch>
        </p:blipFill>
        <p:spPr bwMode="auto">
          <a:xfrm>
            <a:off x="7914054" y="609600"/>
            <a:ext cx="5092700" cy="82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94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2200" y="2286000"/>
            <a:ext cx="11049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/>
              <a:t>ANOTHER WAY TO </a:t>
            </a:r>
            <a:r>
              <a:rPr lang="en-US" sz="6000" dirty="0"/>
              <a:t>CATCH </a:t>
            </a:r>
            <a:r>
              <a:rPr lang="en-US" sz="6000" dirty="0" smtClean="0"/>
              <a:t>DISEASES  </a:t>
            </a:r>
            <a:r>
              <a:rPr lang="en-US" sz="6000" dirty="0"/>
              <a:t>IS  THROUGH THE EXCHANGE OF BODILY </a:t>
            </a:r>
            <a:r>
              <a:rPr lang="en-US" sz="6000" dirty="0" smtClean="0"/>
              <a:t>FLUIDS OF AN INFECTED PERSON</a:t>
            </a:r>
          </a:p>
          <a:p>
            <a:r>
              <a:rPr lang="en-US" sz="6000" dirty="0" smtClean="0"/>
              <a:t>Such as:</a:t>
            </a:r>
          </a:p>
          <a:p>
            <a:r>
              <a:rPr lang="en-US" sz="6000" dirty="0" smtClean="0"/>
              <a:t>Blood</a:t>
            </a:r>
          </a:p>
          <a:p>
            <a:r>
              <a:rPr lang="en-US" sz="6000" dirty="0" smtClean="0"/>
              <a:t>Semen </a:t>
            </a:r>
          </a:p>
          <a:p>
            <a:r>
              <a:rPr lang="en-US" sz="6000" dirty="0" smtClean="0"/>
              <a:t>Vaginal secretions</a:t>
            </a:r>
            <a:endParaRPr lang="en-US" sz="6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ctrTitle"/>
          </p:nvPr>
        </p:nvSpPr>
        <p:spPr>
          <a:xfrm>
            <a:off x="1270000" y="27432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>
                <a:latin typeface="Oswald Regular"/>
                <a:ea typeface="Oswald Regular"/>
                <a:cs typeface="Oswald Regular"/>
                <a:sym typeface="Oswald Regular"/>
              </a:defRPr>
            </a:lvl1pPr>
          </a:lstStyle>
          <a:p>
            <a:r>
              <a:t>STD = Sexually transmitted disease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ctrTitle"/>
          </p:nvPr>
        </p:nvSpPr>
        <p:spPr>
          <a:xfrm>
            <a:off x="1270000" y="681632"/>
            <a:ext cx="10464800" cy="1515468"/>
          </a:xfrm>
          <a:prstGeom prst="rect">
            <a:avLst/>
          </a:prstGeom>
        </p:spPr>
        <p:txBody>
          <a:bodyPr/>
          <a:lstStyle>
            <a:lvl1pPr>
              <a:defRPr>
                <a:latin typeface="Oswald Regular"/>
                <a:ea typeface="Oswald Regular"/>
                <a:cs typeface="Oswald Regular"/>
                <a:sym typeface="Oswald Regular"/>
              </a:defRPr>
            </a:lvl1pPr>
          </a:lstStyle>
          <a:p>
            <a:r>
              <a:t>Examples of STDs</a:t>
            </a:r>
          </a:p>
        </p:txBody>
      </p:sp>
      <p:sp>
        <p:nvSpPr>
          <p:cNvPr id="124" name="Shape 124"/>
          <p:cNvSpPr/>
          <p:nvPr/>
        </p:nvSpPr>
        <p:spPr>
          <a:xfrm>
            <a:off x="620085" y="2863428"/>
            <a:ext cx="11353517" cy="4026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44499" indent="-444499">
              <a:buSzPct val="75000"/>
              <a:buChar char="•"/>
              <a:defRPr sz="5100"/>
            </a:pPr>
            <a:r>
              <a:rPr dirty="0"/>
              <a:t>HIV / AIDs</a:t>
            </a:r>
          </a:p>
          <a:p>
            <a:pPr marL="444499" indent="-444499">
              <a:buSzPct val="75000"/>
              <a:buChar char="•"/>
              <a:defRPr sz="5100"/>
            </a:pPr>
            <a:r>
              <a:rPr dirty="0"/>
              <a:t>Hepatitis B</a:t>
            </a:r>
          </a:p>
          <a:p>
            <a:pPr marL="444499" indent="-444499">
              <a:buSzPct val="75000"/>
              <a:buChar char="•"/>
              <a:defRPr sz="5100"/>
            </a:pPr>
            <a:r>
              <a:rPr dirty="0" smtClean="0"/>
              <a:t>Syphilis</a:t>
            </a:r>
            <a:endParaRPr dirty="0"/>
          </a:p>
          <a:p>
            <a:pPr marL="444499" indent="-444499">
              <a:buSzPct val="75000"/>
              <a:buChar char="•"/>
              <a:defRPr sz="5100"/>
            </a:pPr>
            <a:r>
              <a:rPr dirty="0"/>
              <a:t>Chlamydia</a:t>
            </a:r>
          </a:p>
          <a:p>
            <a:pPr marL="444499" indent="-444499">
              <a:buSzPct val="75000"/>
              <a:buChar char="•"/>
              <a:defRPr sz="5100"/>
            </a:pPr>
            <a:r>
              <a:rPr dirty="0" smtClean="0"/>
              <a:t>Gonorrhea</a:t>
            </a:r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ctrTitle"/>
          </p:nvPr>
        </p:nvSpPr>
        <p:spPr>
          <a:xfrm>
            <a:off x="1397000" y="-13716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Oswald Regular"/>
                <a:ea typeface="Oswald Regular"/>
                <a:cs typeface="Oswald Regular"/>
                <a:sym typeface="Oswald Regular"/>
              </a:defRPr>
            </a:lvl1pPr>
          </a:lstStyle>
          <a:p>
            <a:r>
              <a:t>Sexually Transmitted Diseases</a:t>
            </a:r>
          </a:p>
        </p:txBody>
      </p:sp>
      <p:sp>
        <p:nvSpPr>
          <p:cNvPr id="127" name="Shape 127"/>
          <p:cNvSpPr/>
          <p:nvPr/>
        </p:nvSpPr>
        <p:spPr>
          <a:xfrm>
            <a:off x="1196125" y="2322218"/>
            <a:ext cx="11171351" cy="5642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r>
              <a:rPr dirty="0"/>
              <a:t>Communicable (aka infectious) Diseases from germs OR micro-organisms that invade the body.</a:t>
            </a:r>
          </a:p>
          <a:p>
            <a:pPr algn="l"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endParaRPr dirty="0"/>
          </a:p>
          <a:p>
            <a:pPr algn="l"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r>
              <a:rPr dirty="0"/>
              <a:t>These organisms grow and multiply in mucous OR blood.</a:t>
            </a:r>
          </a:p>
          <a:p>
            <a:pPr algn="l"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endParaRPr dirty="0"/>
          </a:p>
          <a:p>
            <a:pPr algn="l"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r>
              <a:rPr dirty="0"/>
              <a:t>Each STD is caused by a specific organism:</a:t>
            </a:r>
          </a:p>
          <a:p>
            <a:pPr algn="l"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endParaRPr dirty="0"/>
          </a:p>
          <a:p>
            <a:pPr algn="l">
              <a:defRPr>
                <a:latin typeface="Oswald Regular"/>
                <a:ea typeface="Oswald Regular"/>
                <a:cs typeface="Oswald Regular"/>
                <a:sym typeface="Oswald Regular"/>
              </a:defRPr>
            </a:pPr>
            <a:r>
              <a:rPr dirty="0"/>
              <a:t>BACTERIA, VIRUS, FUNGUS, or </a:t>
            </a:r>
            <a:r>
              <a:rPr dirty="0" smtClean="0"/>
              <a:t>PROTOZOA</a:t>
            </a:r>
            <a:r>
              <a:rPr lang="en-US" dirty="0" smtClean="0"/>
              <a:t> (single cell organism)</a:t>
            </a:r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1" build="p" bldLvl="5" animBg="1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3190</TotalTime>
  <Words>533</Words>
  <Application>Microsoft Office PowerPoint</Application>
  <PresentationFormat>Custom</PresentationFormat>
  <Paragraphs>91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Waveform</vt:lpstr>
      <vt:lpstr>What does it mean to be healthy?</vt:lpstr>
      <vt:lpstr>How can you stay healthy? </vt:lpstr>
      <vt:lpstr>How can you keep others healthy?</vt:lpstr>
      <vt:lpstr>To be healthy you must have a healthy </vt:lpstr>
      <vt:lpstr>PowerPoint Presentation</vt:lpstr>
      <vt:lpstr>PowerPoint Presentation</vt:lpstr>
      <vt:lpstr>STD = Sexually transmitted disease</vt:lpstr>
      <vt:lpstr>Examples of STDs</vt:lpstr>
      <vt:lpstr>Sexually Transmitted Diseases</vt:lpstr>
      <vt:lpstr>How are STDs spread?</vt:lpstr>
      <vt:lpstr>Syphilis</vt:lpstr>
      <vt:lpstr>Chlamydia</vt:lpstr>
      <vt:lpstr>Gonorrhea </vt:lpstr>
      <vt:lpstr>Hepatitis B</vt:lpstr>
      <vt:lpstr>HIV / AIDs</vt:lpstr>
      <vt:lpstr>PowerPoint Presentation</vt:lpstr>
      <vt:lpstr>HIV is spread through semen, blood, and vaginal secretions.   When HIV turns into AIDS, there is a VERY low number of CD4T cells.</vt:lpstr>
      <vt:lpstr>What is the best way to protect yourself from getting an STD?</vt:lpstr>
      <vt:lpstr>Condoms</vt:lpstr>
      <vt:lpstr>Abstinence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STDS / AIDS</dc:title>
  <dc:creator>Admin</dc:creator>
  <cp:lastModifiedBy>Angela Cristini</cp:lastModifiedBy>
  <cp:revision>12</cp:revision>
  <dcterms:modified xsi:type="dcterms:W3CDTF">2016-08-24T15:27:04Z</dcterms:modified>
</cp:coreProperties>
</file>