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73" r:id="rId3"/>
    <p:sldId id="328" r:id="rId4"/>
    <p:sldId id="329" r:id="rId5"/>
    <p:sldId id="330" r:id="rId6"/>
    <p:sldId id="331" r:id="rId7"/>
    <p:sldId id="333" r:id="rId8"/>
    <p:sldId id="327" r:id="rId9"/>
    <p:sldId id="335" r:id="rId10"/>
    <p:sldId id="336" r:id="rId11"/>
    <p:sldId id="337" r:id="rId12"/>
    <p:sldId id="338" r:id="rId13"/>
    <p:sldId id="341" r:id="rId14"/>
    <p:sldId id="342" r:id="rId15"/>
    <p:sldId id="343" r:id="rId16"/>
    <p:sldId id="344" r:id="rId17"/>
    <p:sldId id="345" r:id="rId18"/>
    <p:sldId id="346" r:id="rId19"/>
    <p:sldId id="348" r:id="rId20"/>
    <p:sldId id="349" r:id="rId21"/>
    <p:sldId id="35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5" autoAdjust="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F2AC1-E8B3-44D6-8D93-D91A89CC0F1F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3B5A2-4E78-46B9-8DD3-CF7A8126B7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569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C445-DD67-49E1-B766-D976D2794C6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1233-1197-4735-85FF-D5E238ABC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539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C445-DD67-49E1-B766-D976D2794C6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1233-1197-4735-85FF-D5E238ABC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066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C445-DD67-49E1-B766-D976D2794C6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1233-1197-4735-85FF-D5E238ABC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59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C445-DD67-49E1-B766-D976D2794C6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1233-1197-4735-85FF-D5E238ABC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332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C445-DD67-49E1-B766-D976D2794C6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1233-1197-4735-85FF-D5E238ABC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90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C445-DD67-49E1-B766-D976D2794C6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1233-1197-4735-85FF-D5E238ABC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151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C445-DD67-49E1-B766-D976D2794C6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1233-1197-4735-85FF-D5E238ABC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266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C445-DD67-49E1-B766-D976D2794C6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1233-1197-4735-85FF-D5E238ABC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644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C445-DD67-49E1-B766-D976D2794C6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1233-1197-4735-85FF-D5E238ABC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406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C445-DD67-49E1-B766-D976D2794C6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1233-1197-4735-85FF-D5E238ABC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16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C445-DD67-49E1-B766-D976D2794C6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1233-1197-4735-85FF-D5E238ABC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370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3C445-DD67-49E1-B766-D976D2794C6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81233-1197-4735-85FF-D5E238ABC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177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STDs and AIDS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4" name="Picture 5" descr="C:\Documents and Settings\Administrator\Local Settings\Temporary Internet Files\Content.IE5\KHN4P6UG\1024px-Pencil_clipart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381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7748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Spreading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chose fluid #_____.</a:t>
            </a:r>
          </a:p>
          <a:p>
            <a:r>
              <a:rPr lang="en-US" dirty="0" smtClean="0"/>
              <a:t>My first exhange was with _______, fluid #______.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exchange with ________, fluid #______.</a:t>
            </a:r>
          </a:p>
          <a:p>
            <a:r>
              <a:rPr lang="en-US" dirty="0" smtClean="0"/>
              <a:t>3</a:t>
            </a:r>
            <a:r>
              <a:rPr lang="en-US" baseline="30000" dirty="0"/>
              <a:t>r</a:t>
            </a:r>
            <a:r>
              <a:rPr lang="en-US" baseline="30000" dirty="0" smtClean="0"/>
              <a:t>d</a:t>
            </a:r>
            <a:r>
              <a:rPr lang="en-US" dirty="0" smtClean="0"/>
              <a:t> exchange with ________, fluid #______.</a:t>
            </a:r>
          </a:p>
        </p:txBody>
      </p:sp>
      <p:pic>
        <p:nvPicPr>
          <p:cNvPr id="4" name="Picture 5" descr="C:\Documents and Settings\Administrator\Local Settings\Temporary Internet Files\Content.IE5\KHN4P6UG\1024px-Pencil_clipart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381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8635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 students in class</a:t>
            </a:r>
          </a:p>
          <a:p>
            <a:r>
              <a:rPr lang="en-US" dirty="0" smtClean="0"/>
              <a:t>_____ were infected </a:t>
            </a:r>
          </a:p>
          <a:p>
            <a:r>
              <a:rPr lang="en-US" dirty="0" smtClean="0"/>
              <a:t>_____% of class infected</a:t>
            </a:r>
          </a:p>
          <a:p>
            <a:r>
              <a:rPr lang="en-US" dirty="0" smtClean="0"/>
              <a:t>What could be done to prevent the spread of disease?</a:t>
            </a:r>
          </a:p>
          <a:p>
            <a:endParaRPr lang="en-US" dirty="0"/>
          </a:p>
        </p:txBody>
      </p:sp>
      <p:pic>
        <p:nvPicPr>
          <p:cNvPr id="4" name="Picture 5" descr="C:\Documents and Settings\Administrator\Local Settings\Temporary Internet Files\Content.IE5\KHN4P6UG\1024px-Pencil_clipart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381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Patient Zero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5" descr="C:\Documents and Settings\Administrator\Local Settings\Temporary Internet Files\Content.IE5\KHN4P6UG\1024px-Pencil_clipart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381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AIDS/STDs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Disease Prevention</a:t>
            </a:r>
            <a:endParaRPr lang="en-US" dirty="0"/>
          </a:p>
        </p:txBody>
      </p:sp>
      <p:pic>
        <p:nvPicPr>
          <p:cNvPr id="4" name="Picture 5" descr="C:\Documents and Settings\Administrator\Local Settings\Temporary Internet Files\Content.IE5\KHN4P6UG\1024px-Pencil_clipart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381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7748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Lymphocyte – White blood cells which help the immune system protect the body against viruses and cancer.</a:t>
            </a:r>
          </a:p>
          <a:p>
            <a:r>
              <a:rPr lang="en-US" dirty="0" smtClean="0"/>
              <a:t>CD4 T Cell – White blood cells which send signals to lymphocytes when an invader is detected</a:t>
            </a:r>
          </a:p>
          <a:p>
            <a:pPr lvl="1"/>
            <a:r>
              <a:rPr lang="en-US" dirty="0" smtClean="0"/>
              <a:t>AIDS is marked by the reduction in CD4 T Cells</a:t>
            </a:r>
          </a:p>
          <a:p>
            <a:endParaRPr lang="en-US" dirty="0"/>
          </a:p>
        </p:txBody>
      </p:sp>
      <p:pic>
        <p:nvPicPr>
          <p:cNvPr id="4" name="Picture 5" descr="C:\Documents and Settings\Administrator\Local Settings\Temporary Internet Files\Content.IE5\KHN4P6UG\1024px-Pencil_clipart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381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HIV is roughly 100x smaller than a sperm cell (~90nm).</a:t>
            </a:r>
          </a:p>
          <a:p>
            <a:pPr lvl="1"/>
            <a:r>
              <a:rPr lang="en-US" dirty="0" smtClean="0"/>
              <a:t>A human hair is about 40,000nm in width.</a:t>
            </a:r>
          </a:p>
          <a:p>
            <a:r>
              <a:rPr lang="en-US" dirty="0" smtClean="0"/>
              <a:t>Hepatitis virus (~40nm) is about half the size of HIV.</a:t>
            </a:r>
          </a:p>
        </p:txBody>
      </p:sp>
      <p:pic>
        <p:nvPicPr>
          <p:cNvPr id="4" name="Picture 5" descr="C:\Documents and Settings\Administrator\Local Settings\Temporary Internet Files\Content.IE5\KHN4P6UG\1024px-Pencil_clipart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381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 students in class</a:t>
            </a:r>
          </a:p>
          <a:p>
            <a:r>
              <a:rPr lang="en-US" dirty="0" smtClean="0"/>
              <a:t># of balloons with leaks</a:t>
            </a:r>
          </a:p>
          <a:p>
            <a:pPr lvl="1"/>
            <a:r>
              <a:rPr lang="en-US" dirty="0" smtClean="0"/>
              <a:t>% of class with leaks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5" descr="C:\Documents and Settings\Administrator\Local Settings\Temporary Internet Files\Content.IE5\KHN4P6UG\1024px-Pencil_clipart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381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Prevention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96216">
                <a:tc>
                  <a:txBody>
                    <a:bodyPr/>
                    <a:lstStyle/>
                    <a:p>
                      <a:r>
                        <a:rPr lang="en-US" dirty="0" smtClean="0"/>
                        <a:t>Balloon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Odor?</a:t>
                      </a:r>
                      <a:r>
                        <a:rPr lang="en-US" baseline="0" dirty="0" smtClean="0"/>
                        <a:t> (yes or no)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Smell?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(Banana,</a:t>
                      </a:r>
                      <a:r>
                        <a:rPr lang="en-US" baseline="0" dirty="0" smtClean="0"/>
                        <a:t> Lemon, Vanilla, Almond, Peppermint)</a:t>
                      </a:r>
                      <a:endParaRPr lang="en-US" dirty="0"/>
                    </a:p>
                  </a:txBody>
                  <a:tcPr/>
                </a:tc>
              </a:tr>
              <a:tr h="36346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46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46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46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465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465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3465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3465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3465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3465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3465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3465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5" descr="C:\Documents and Settings\Administrator\Local Settings\Temporary Internet Files\Content.IE5\KHN4P6UG\1024px-Pencil_clipart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381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Balloon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Almond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Lemon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Almond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Peppermint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Lemon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Vanilla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Banana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Banana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Vanilla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Peppermint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STDs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STDs are sexually transmitted diseases</a:t>
            </a:r>
          </a:p>
          <a:p>
            <a:pPr lvl="1"/>
            <a:r>
              <a:rPr lang="en-US" dirty="0" smtClean="0"/>
              <a:t>Include </a:t>
            </a:r>
            <a:r>
              <a:rPr lang="en-US" dirty="0" smtClean="0">
                <a:solidFill>
                  <a:srgbClr val="FF0000"/>
                </a:solidFill>
              </a:rPr>
              <a:t>Hepatitis, HIV, HPV, Gonorrhea, Syphilis</a:t>
            </a:r>
          </a:p>
          <a:p>
            <a:pPr lvl="1"/>
            <a:r>
              <a:rPr lang="en-US" dirty="0" smtClean="0"/>
              <a:t>They are spread through bodily fluids such as </a:t>
            </a:r>
            <a:r>
              <a:rPr lang="en-US" dirty="0" smtClean="0">
                <a:solidFill>
                  <a:srgbClr val="FF0000"/>
                </a:solidFill>
              </a:rPr>
              <a:t>blood, blood products, and semen.</a:t>
            </a:r>
          </a:p>
          <a:p>
            <a:pPr lvl="1"/>
            <a:r>
              <a:rPr lang="en-US" dirty="0" smtClean="0"/>
              <a:t>They can be spread through </a:t>
            </a:r>
            <a:r>
              <a:rPr lang="en-US" dirty="0" smtClean="0">
                <a:solidFill>
                  <a:srgbClr val="FF0000"/>
                </a:solidFill>
              </a:rPr>
              <a:t>sexual contact, intravenous drug use, transfusion of infected blood, or transplantation of infected tissue.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STDs – a disease which is transmitted through the exchange of bodily fluid (usually blood or semen).</a:t>
            </a:r>
          </a:p>
          <a:p>
            <a:r>
              <a:rPr lang="en-US" dirty="0" smtClean="0"/>
              <a:t>AIDS (Autoimmune Deficiency Syndrome) - an STD in which there is a severe loss of the body's immunity, lowering the resistance to infection and malignancy.</a:t>
            </a:r>
          </a:p>
          <a:p>
            <a:r>
              <a:rPr lang="en-US" dirty="0" smtClean="0"/>
              <a:t>HIV (Human Immunodeficiency Virus) – the virus which causes AIDS</a:t>
            </a:r>
          </a:p>
        </p:txBody>
      </p:sp>
      <p:pic>
        <p:nvPicPr>
          <p:cNvPr id="4" name="Picture 5" descr="C:\Documents and Settings\Administrator\Local Settings\Temporary Internet Files\Content.IE5\KHN4P6UG\1024px-Pencil_clipart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381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8635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AIDS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HIV, the the human immunodeficiency </a:t>
            </a:r>
            <a:r>
              <a:rPr lang="en-US" dirty="0" smtClean="0">
                <a:solidFill>
                  <a:srgbClr val="FF0000"/>
                </a:solidFill>
              </a:rPr>
              <a:t>virus</a:t>
            </a:r>
            <a:r>
              <a:rPr lang="en-US" dirty="0" smtClean="0"/>
              <a:t>, causes AIDS.</a:t>
            </a:r>
          </a:p>
          <a:p>
            <a:pPr lvl="1"/>
            <a:r>
              <a:rPr lang="en-US" dirty="0" smtClean="0"/>
              <a:t>HIV is roughly </a:t>
            </a:r>
            <a:r>
              <a:rPr lang="en-US" dirty="0" smtClean="0">
                <a:solidFill>
                  <a:srgbClr val="FF0000"/>
                </a:solidFill>
              </a:rPr>
              <a:t>100x smaller</a:t>
            </a:r>
            <a:r>
              <a:rPr lang="en-US" dirty="0" smtClean="0"/>
              <a:t> than a sperm cell</a:t>
            </a:r>
          </a:p>
          <a:p>
            <a:r>
              <a:rPr lang="en-US" dirty="0" smtClean="0"/>
              <a:t>AIDS is marked by a </a:t>
            </a:r>
            <a:r>
              <a:rPr lang="en-US" dirty="0" smtClean="0">
                <a:solidFill>
                  <a:srgbClr val="FF0000"/>
                </a:solidFill>
              </a:rPr>
              <a:t>drastic reduction in CD4T cells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AIDS leads to death by killing off the body’s immune system and allowing the growth of infections such as </a:t>
            </a:r>
            <a:r>
              <a:rPr lang="en-US" dirty="0" smtClean="0">
                <a:solidFill>
                  <a:srgbClr val="FF0000"/>
                </a:solidFill>
              </a:rPr>
              <a:t>Kaposi’s sarcoma, a form of cancer.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AIDS/STD Prevention/Elimination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used correctly, condoms fail about </a:t>
            </a:r>
            <a:r>
              <a:rPr lang="en-US" dirty="0" smtClean="0">
                <a:solidFill>
                  <a:srgbClr val="FF0000"/>
                </a:solidFill>
              </a:rPr>
              <a:t>2%</a:t>
            </a:r>
            <a:r>
              <a:rPr lang="en-US" dirty="0" smtClean="0"/>
              <a:t> of the time.</a:t>
            </a:r>
          </a:p>
          <a:p>
            <a:r>
              <a:rPr lang="en-US" dirty="0" smtClean="0"/>
              <a:t>Lymphocytes are </a:t>
            </a:r>
            <a:r>
              <a:rPr lang="en-US" dirty="0" smtClean="0">
                <a:solidFill>
                  <a:srgbClr val="FF0000"/>
                </a:solidFill>
              </a:rPr>
              <a:t>white blood cells </a:t>
            </a:r>
            <a:r>
              <a:rPr lang="en-US" dirty="0" smtClean="0"/>
              <a:t>which help fight infections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AIDS/HIV History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1981, the first cases of AIDS were identified in the US</a:t>
            </a:r>
          </a:p>
          <a:p>
            <a:pPr lvl="1"/>
            <a:r>
              <a:rPr lang="en-US" dirty="0" smtClean="0"/>
              <a:t>Identified because of a high rate of Kaposi’s sarcoma, a rare form of cancer</a:t>
            </a:r>
          </a:p>
          <a:p>
            <a:r>
              <a:rPr lang="en-US" dirty="0" smtClean="0"/>
              <a:t>The first documented case of HIV was traced back to 1959 using preserved blood samples.</a:t>
            </a:r>
          </a:p>
          <a:p>
            <a:pPr lvl="1"/>
            <a:r>
              <a:rPr lang="en-US" dirty="0" smtClean="0"/>
              <a:t>Related to SIV, which is a virus in chimpanzees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Facts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33 million people worldwide have HIV/AIDS.</a:t>
            </a:r>
          </a:p>
          <a:p>
            <a:r>
              <a:rPr lang="en-US" dirty="0" smtClean="0"/>
              <a:t>Over 500,000 people in the United States are </a:t>
            </a:r>
            <a:br>
              <a:rPr lang="en-US" dirty="0" smtClean="0"/>
            </a:br>
            <a:r>
              <a:rPr lang="en-US" dirty="0" smtClean="0"/>
              <a:t>HIV-positive.</a:t>
            </a:r>
          </a:p>
          <a:p>
            <a:r>
              <a:rPr lang="en-US" dirty="0" smtClean="0"/>
              <a:t>New HIV infections occur every 6 seconds.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AIDS Diagnosis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CD4 T cell (type of cell that helps your body fight disease) count of 200 </a:t>
            </a:r>
            <a:br>
              <a:rPr lang="en-US" dirty="0" smtClean="0"/>
            </a:br>
            <a:r>
              <a:rPr lang="en-US" dirty="0" smtClean="0"/>
              <a:t>or less</a:t>
            </a:r>
          </a:p>
          <a:p>
            <a:pPr>
              <a:buNone/>
            </a:pPr>
            <a:r>
              <a:rPr lang="en-US" dirty="0" smtClean="0"/>
              <a:t>					or</a:t>
            </a:r>
          </a:p>
          <a:p>
            <a:endParaRPr lang="en-US" dirty="0" smtClean="0"/>
          </a:p>
          <a:p>
            <a:r>
              <a:rPr lang="en-US" dirty="0" smtClean="0"/>
              <a:t>One opportunistic infection.</a:t>
            </a:r>
          </a:p>
          <a:p>
            <a:pPr lvl="1"/>
            <a:r>
              <a:rPr lang="en-US" dirty="0" smtClean="0"/>
              <a:t> An opportunistic infection is an infection </a:t>
            </a:r>
            <a:br>
              <a:rPr lang="en-US" dirty="0" smtClean="0"/>
            </a:br>
            <a:r>
              <a:rPr lang="en-US" dirty="0" smtClean="0"/>
              <a:t>  that typically does not affect individuals with</a:t>
            </a:r>
            <a:br>
              <a:rPr lang="en-US" dirty="0" smtClean="0"/>
            </a:br>
            <a:r>
              <a:rPr lang="en-US" dirty="0" smtClean="0"/>
              <a:t>  normal immune systems (like Kaposi’s Sarcoma)</a:t>
            </a:r>
          </a:p>
        </p:txBody>
      </p:sp>
      <p:pic>
        <p:nvPicPr>
          <p:cNvPr id="7" name="Picture 5" descr="C:\Documents and Settings\Administrator\Local Settings\Temporary Internet Files\Content.IE5\KHN4P6UG\1024px-Pencil_clipart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381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Fluids that can transmit HIV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Fluids that DO transmit HIV:</a:t>
            </a:r>
          </a:p>
          <a:p>
            <a:pPr lvl="1"/>
            <a:r>
              <a:rPr lang="en-US" dirty="0" smtClean="0"/>
              <a:t>Blood</a:t>
            </a:r>
          </a:p>
          <a:p>
            <a:pPr lvl="1"/>
            <a:r>
              <a:rPr lang="en-US" dirty="0" smtClean="0"/>
              <a:t>Blood Products</a:t>
            </a:r>
          </a:p>
          <a:p>
            <a:pPr lvl="1"/>
            <a:r>
              <a:rPr lang="en-US" dirty="0" smtClean="0"/>
              <a:t>Semen</a:t>
            </a:r>
          </a:p>
          <a:p>
            <a:pPr lvl="1"/>
            <a:r>
              <a:rPr lang="en-US" dirty="0" smtClean="0"/>
              <a:t>Breast Milk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(in order of the highest concentration of HIV)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Fluids that DO NOT transmit HIV:</a:t>
            </a:r>
          </a:p>
          <a:p>
            <a:pPr lvl="1"/>
            <a:r>
              <a:rPr lang="en-US" dirty="0" smtClean="0"/>
              <a:t>Saliva</a:t>
            </a:r>
          </a:p>
          <a:p>
            <a:pPr lvl="1"/>
            <a:r>
              <a:rPr lang="en-US" dirty="0" smtClean="0"/>
              <a:t>Tears</a:t>
            </a:r>
          </a:p>
          <a:p>
            <a:pPr lvl="1"/>
            <a:r>
              <a:rPr lang="en-US" dirty="0" smtClean="0"/>
              <a:t>Mucus</a:t>
            </a:r>
          </a:p>
          <a:p>
            <a:pPr lvl="1"/>
            <a:r>
              <a:rPr lang="en-US" dirty="0" smtClean="0"/>
              <a:t>Urine</a:t>
            </a:r>
          </a:p>
          <a:p>
            <a:pPr lvl="1"/>
            <a:r>
              <a:rPr lang="en-US" dirty="0" smtClean="0"/>
              <a:t>Sweat</a:t>
            </a:r>
          </a:p>
          <a:p>
            <a:pPr lvl="1"/>
            <a:r>
              <a:rPr lang="en-US" dirty="0" smtClean="0"/>
              <a:t>Feces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495800" y="1600200"/>
            <a:ext cx="0" cy="4953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of HIV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High risk: </a:t>
            </a:r>
          </a:p>
          <a:p>
            <a:pPr lvl="1"/>
            <a:r>
              <a:rPr lang="en-US" smtClean="0"/>
              <a:t>Sharing needles</a:t>
            </a:r>
          </a:p>
          <a:p>
            <a:pPr lvl="1"/>
            <a:r>
              <a:rPr lang="en-US" smtClean="0"/>
              <a:t>Unprotected sex</a:t>
            </a:r>
          </a:p>
          <a:p>
            <a:pPr lvl="1"/>
            <a:r>
              <a:rPr lang="en-US" smtClean="0"/>
              <a:t>Breast feeding</a:t>
            </a:r>
          </a:p>
          <a:p>
            <a:pPr lvl="1"/>
            <a:endParaRPr lang="en-US" smtClean="0"/>
          </a:p>
          <a:p>
            <a:r>
              <a:rPr lang="en-US" smtClean="0"/>
              <a:t>Lower risk: </a:t>
            </a:r>
          </a:p>
          <a:p>
            <a:pPr lvl="1"/>
            <a:r>
              <a:rPr lang="en-US" smtClean="0"/>
              <a:t>Protected sex </a:t>
            </a:r>
          </a:p>
          <a:p>
            <a:pPr lvl="1"/>
            <a:r>
              <a:rPr lang="en-US" smtClean="0"/>
              <a:t>Any opportunity for exchange of body fluids</a:t>
            </a:r>
          </a:p>
          <a:p>
            <a:pPr lvl="1"/>
            <a:endParaRPr lang="en-US" smtClean="0"/>
          </a:p>
          <a:p>
            <a:r>
              <a:rPr lang="en-US" smtClean="0"/>
              <a:t>No risk: </a:t>
            </a:r>
          </a:p>
          <a:p>
            <a:pPr lvl="1"/>
            <a:r>
              <a:rPr lang="en-US" smtClean="0"/>
              <a:t>Casual contact</a:t>
            </a:r>
          </a:p>
          <a:p>
            <a:endParaRPr lang="en-US" dirty="0" smtClean="0"/>
          </a:p>
        </p:txBody>
      </p:sp>
      <p:pic>
        <p:nvPicPr>
          <p:cNvPr id="6" name="Picture 5" descr="C:\Documents and Settings\Administrator\Local Settings\Temporary Internet Files\Content.IE5\KHN4P6UG\1024px-Pencil_clipart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381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 Asthma? </a:t>
            </a:r>
            <a:r>
              <a:rPr lang="en-US" smtClean="0"/>
              <a:t>(Page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Symptoms of asthma include ____________.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estimated that _____________ people worldwide have asthma.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two causes of asthma are 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_____________ can trigger asthma attacks.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_____________ is used to treat asthma attacks.</a:t>
            </a:r>
            <a:endParaRPr lang="en-US" dirty="0"/>
          </a:p>
        </p:txBody>
      </p:sp>
      <p:pic>
        <p:nvPicPr>
          <p:cNvPr id="4" name="Picture 5" descr="C:\Documents and Settings\Administrator\Local Settings\Temporary Internet Files\Content.IE5\KHN4P6UG\1024px-Pencil_clipart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381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AIDS/STDs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Spreading Disease</a:t>
            </a:r>
            <a:endParaRPr lang="en-US" dirty="0"/>
          </a:p>
        </p:txBody>
      </p:sp>
      <p:pic>
        <p:nvPicPr>
          <p:cNvPr id="4" name="Picture 5" descr="C:\Documents and Settings\Administrator\Local Settings\Temporary Internet Files\Content.IE5\KHN4P6UG\1024px-Pencil_clipart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381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7748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606</Words>
  <Application>Microsoft Office PowerPoint</Application>
  <PresentationFormat>On-screen Show (4:3)</PresentationFormat>
  <Paragraphs>123</Paragraphs>
  <Slides>21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STDs and AIDS</vt:lpstr>
      <vt:lpstr>Vocabulary</vt:lpstr>
      <vt:lpstr>AIDS/HIV History</vt:lpstr>
      <vt:lpstr>HIV Facts</vt:lpstr>
      <vt:lpstr>AIDS Diagnosis</vt:lpstr>
      <vt:lpstr>Fluids that can transmit HIV</vt:lpstr>
      <vt:lpstr>Risk of HIV</vt:lpstr>
      <vt:lpstr>Got Asthma? (Page 8)</vt:lpstr>
      <vt:lpstr>AIDS/STDs</vt:lpstr>
      <vt:lpstr>Spreading Disease</vt:lpstr>
      <vt:lpstr>Disease Spread</vt:lpstr>
      <vt:lpstr>Finding Patient Zero</vt:lpstr>
      <vt:lpstr>AIDS/STDs</vt:lpstr>
      <vt:lpstr>Vocabulary</vt:lpstr>
      <vt:lpstr>Disease Prevention</vt:lpstr>
      <vt:lpstr>Disease Prevention</vt:lpstr>
      <vt:lpstr>Disease Prevention</vt:lpstr>
      <vt:lpstr>Balloon Information</vt:lpstr>
      <vt:lpstr>STDs Review</vt:lpstr>
      <vt:lpstr>AIDS Review</vt:lpstr>
      <vt:lpstr>AIDS/STD Prevention/Elimination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Rusher</dc:creator>
  <cp:lastModifiedBy>Joe's_Laptop</cp:lastModifiedBy>
  <cp:revision>129</cp:revision>
  <dcterms:created xsi:type="dcterms:W3CDTF">2015-04-13T13:54:31Z</dcterms:created>
  <dcterms:modified xsi:type="dcterms:W3CDTF">2016-12-08T14:20:22Z</dcterms:modified>
</cp:coreProperties>
</file>